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notesSlides/notesSlide14.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31"/>
  </p:notesMasterIdLst>
  <p:sldIdLst>
    <p:sldId id="258" r:id="rId2"/>
    <p:sldId id="312" r:id="rId3"/>
    <p:sldId id="311" r:id="rId4"/>
    <p:sldId id="329" r:id="rId5"/>
    <p:sldId id="330" r:id="rId6"/>
    <p:sldId id="328" r:id="rId7"/>
    <p:sldId id="263" r:id="rId8"/>
    <p:sldId id="322" r:id="rId9"/>
    <p:sldId id="325" r:id="rId10"/>
    <p:sldId id="324" r:id="rId11"/>
    <p:sldId id="323" r:id="rId12"/>
    <p:sldId id="327" r:id="rId13"/>
    <p:sldId id="331" r:id="rId14"/>
    <p:sldId id="326" r:id="rId15"/>
    <p:sldId id="284" r:id="rId16"/>
    <p:sldId id="281" r:id="rId17"/>
    <p:sldId id="272" r:id="rId18"/>
    <p:sldId id="296" r:id="rId19"/>
    <p:sldId id="292" r:id="rId20"/>
    <p:sldId id="291" r:id="rId21"/>
    <p:sldId id="293" r:id="rId22"/>
    <p:sldId id="303" r:id="rId23"/>
    <p:sldId id="298" r:id="rId24"/>
    <p:sldId id="305" r:id="rId25"/>
    <p:sldId id="286" r:id="rId26"/>
    <p:sldId id="270" r:id="rId27"/>
    <p:sldId id="271" r:id="rId28"/>
    <p:sldId id="299" r:id="rId29"/>
    <p:sldId id="306" r:id="rId30"/>
  </p:sldIdLst>
  <p:sldSz cx="9144000" cy="6858000" type="screen4x3"/>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DA"/>
    <a:srgbClr val="3333FF"/>
    <a:srgbClr val="0000CC"/>
    <a:srgbClr val="CC6600"/>
    <a:srgbClr val="FF9900"/>
    <a:srgbClr val="5F5F5F"/>
    <a:srgbClr val="777777"/>
    <a:srgbClr val="808080"/>
    <a:srgbClr val="CC0000"/>
    <a:srgbClr val="434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2" autoAdjust="0"/>
    <p:restoredTop sz="94660"/>
  </p:normalViewPr>
  <p:slideViewPr>
    <p:cSldViewPr snapToGrid="0">
      <p:cViewPr varScale="1">
        <p:scale>
          <a:sx n="102" d="100"/>
          <a:sy n="102" d="100"/>
        </p:scale>
        <p:origin x="792"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2011</c:v>
                </c:pt>
              </c:strCache>
            </c:strRef>
          </c:tx>
          <c:spPr>
            <a:solidFill>
              <a:srgbClr val="FF0000"/>
            </a:solidFill>
            <a:ln>
              <a:noFill/>
            </a:ln>
            <a:effectLst/>
            <a:sp3d/>
          </c:spPr>
          <c:invertIfNegative val="0"/>
          <c:cat>
            <c:numRef>
              <c:f>Sheet1!$A$2</c:f>
              <c:numCache>
                <c:formatCode>General</c:formatCode>
                <c:ptCount val="1"/>
              </c:numCache>
            </c:numRef>
          </c:cat>
          <c:val>
            <c:numRef>
              <c:f>Sheet1!$B$2</c:f>
              <c:numCache>
                <c:formatCode>General</c:formatCode>
                <c:ptCount val="1"/>
                <c:pt idx="0">
                  <c:v>17.34</c:v>
                </c:pt>
              </c:numCache>
            </c:numRef>
          </c:val>
        </c:ser>
        <c:ser>
          <c:idx val="1"/>
          <c:order val="1"/>
          <c:tx>
            <c:strRef>
              <c:f>Sheet1!$C$1</c:f>
              <c:strCache>
                <c:ptCount val="1"/>
                <c:pt idx="0">
                  <c:v>2012</c:v>
                </c:pt>
              </c:strCache>
            </c:strRef>
          </c:tx>
          <c:spPr>
            <a:solidFill>
              <a:srgbClr val="0000CC"/>
            </a:solidFill>
            <a:ln>
              <a:noFill/>
            </a:ln>
            <a:effectLst/>
            <a:sp3d/>
          </c:spPr>
          <c:invertIfNegative val="0"/>
          <c:cat>
            <c:numRef>
              <c:f>Sheet1!$A$2</c:f>
              <c:numCache>
                <c:formatCode>General</c:formatCode>
                <c:ptCount val="1"/>
              </c:numCache>
            </c:numRef>
          </c:cat>
          <c:val>
            <c:numRef>
              <c:f>Sheet1!$C$2</c:f>
              <c:numCache>
                <c:formatCode>General</c:formatCode>
                <c:ptCount val="1"/>
                <c:pt idx="0">
                  <c:v>19.579999999999998</c:v>
                </c:pt>
              </c:numCache>
            </c:numRef>
          </c:val>
        </c:ser>
        <c:ser>
          <c:idx val="2"/>
          <c:order val="2"/>
          <c:tx>
            <c:strRef>
              <c:f>Sheet1!$D$1</c:f>
              <c:strCache>
                <c:ptCount val="1"/>
                <c:pt idx="0">
                  <c:v>2013</c:v>
                </c:pt>
              </c:strCache>
            </c:strRef>
          </c:tx>
          <c:spPr>
            <a:solidFill>
              <a:schemeClr val="bg1"/>
            </a:solidFill>
            <a:ln>
              <a:noFill/>
            </a:ln>
            <a:effectLst/>
            <a:sp3d/>
          </c:spPr>
          <c:invertIfNegative val="0"/>
          <c:cat>
            <c:numRef>
              <c:f>Sheet1!$A$2</c:f>
              <c:numCache>
                <c:formatCode>General</c:formatCode>
                <c:ptCount val="1"/>
              </c:numCache>
            </c:numRef>
          </c:cat>
          <c:val>
            <c:numRef>
              <c:f>Sheet1!$D$2</c:f>
              <c:numCache>
                <c:formatCode>General</c:formatCode>
                <c:ptCount val="1"/>
                <c:pt idx="0">
                  <c:v>26.48</c:v>
                </c:pt>
              </c:numCache>
            </c:numRef>
          </c:val>
        </c:ser>
        <c:dLbls>
          <c:showLegendKey val="0"/>
          <c:showVal val="0"/>
          <c:showCatName val="0"/>
          <c:showSerName val="0"/>
          <c:showPercent val="0"/>
          <c:showBubbleSize val="0"/>
        </c:dLbls>
        <c:gapWidth val="150"/>
        <c:shape val="box"/>
        <c:axId val="279039904"/>
        <c:axId val="279040296"/>
        <c:axId val="0"/>
      </c:bar3DChart>
      <c:catAx>
        <c:axId val="27903990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9040296"/>
        <c:crosses val="autoZero"/>
        <c:auto val="1"/>
        <c:lblAlgn val="ctr"/>
        <c:lblOffset val="100"/>
        <c:noMultiLvlLbl val="0"/>
      </c:catAx>
      <c:valAx>
        <c:axId val="279040296"/>
        <c:scaling>
          <c:orientation val="minMax"/>
        </c:scaling>
        <c:delete val="0"/>
        <c:axPos val="l"/>
        <c:majorGridlines>
          <c:spPr>
            <a:ln w="12700" cap="flat" cmpd="sng" algn="ctr">
              <a:solidFill>
                <a:schemeClr val="bg1">
                  <a:lumMod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2790399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legend>
    <c:plotVisOnly val="1"/>
    <c:dispBlanksAs val="gap"/>
    <c:showDLblsOverMax val="0"/>
  </c:chart>
  <c:spPr>
    <a:solidFill>
      <a:schemeClr val="bg1">
        <a:lumMod val="75000"/>
      </a:schemeClr>
    </a:solidFill>
    <a:ln w="38100">
      <a:solidFill>
        <a:schemeClr val="bg1">
          <a:lumMod val="50000"/>
        </a:schemeClr>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900" baseline="0" dirty="0" smtClean="0">
                <a:latin typeface="Times New Roman" panose="02020603050405020304" pitchFamily="18" charset="0"/>
              </a:rPr>
              <a:t>% of Revenues</a:t>
            </a:r>
            <a:endParaRPr lang="en-US" sz="1900" baseline="0" dirty="0">
              <a:latin typeface="Times New Roman" panose="02020603050405020304" pitchFamily="18" charset="0"/>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2011</c:v>
                </c:pt>
              </c:strCache>
            </c:strRef>
          </c:tx>
          <c:spPr>
            <a:solidFill>
              <a:srgbClr val="FF0000"/>
            </a:solidFill>
            <a:ln>
              <a:noFill/>
            </a:ln>
            <a:effectLst/>
            <a:sp3d/>
          </c:spPr>
          <c:invertIfNegative val="0"/>
          <c:cat>
            <c:numRef>
              <c:f>Sheet1!$A$2</c:f>
              <c:numCache>
                <c:formatCode>General</c:formatCode>
                <c:ptCount val="1"/>
              </c:numCache>
            </c:numRef>
          </c:cat>
          <c:val>
            <c:numRef>
              <c:f>Sheet1!$B$2</c:f>
              <c:numCache>
                <c:formatCode>0%</c:formatCode>
                <c:ptCount val="1"/>
                <c:pt idx="0">
                  <c:v>0.24</c:v>
                </c:pt>
              </c:numCache>
            </c:numRef>
          </c:val>
        </c:ser>
        <c:ser>
          <c:idx val="1"/>
          <c:order val="1"/>
          <c:tx>
            <c:strRef>
              <c:f>Sheet1!$C$1</c:f>
              <c:strCache>
                <c:ptCount val="1"/>
                <c:pt idx="0">
                  <c:v>2012</c:v>
                </c:pt>
              </c:strCache>
            </c:strRef>
          </c:tx>
          <c:spPr>
            <a:solidFill>
              <a:srgbClr val="0000CC"/>
            </a:solidFill>
            <a:ln>
              <a:noFill/>
            </a:ln>
            <a:effectLst/>
            <a:sp3d/>
          </c:spPr>
          <c:invertIfNegative val="0"/>
          <c:cat>
            <c:numRef>
              <c:f>Sheet1!$A$2</c:f>
              <c:numCache>
                <c:formatCode>General</c:formatCode>
                <c:ptCount val="1"/>
              </c:numCache>
            </c:numRef>
          </c:cat>
          <c:val>
            <c:numRef>
              <c:f>Sheet1!$C$2</c:f>
              <c:numCache>
                <c:formatCode>0.00%</c:formatCode>
                <c:ptCount val="1"/>
                <c:pt idx="0">
                  <c:v>0.255</c:v>
                </c:pt>
              </c:numCache>
            </c:numRef>
          </c:val>
        </c:ser>
        <c:ser>
          <c:idx val="2"/>
          <c:order val="2"/>
          <c:tx>
            <c:strRef>
              <c:f>Sheet1!$D$1</c:f>
              <c:strCache>
                <c:ptCount val="1"/>
                <c:pt idx="0">
                  <c:v>2013</c:v>
                </c:pt>
              </c:strCache>
            </c:strRef>
          </c:tx>
          <c:spPr>
            <a:solidFill>
              <a:schemeClr val="bg1"/>
            </a:solidFill>
            <a:ln>
              <a:noFill/>
            </a:ln>
            <a:effectLst/>
            <a:sp3d/>
          </c:spPr>
          <c:invertIfNegative val="0"/>
          <c:cat>
            <c:numRef>
              <c:f>Sheet1!$A$2</c:f>
              <c:numCache>
                <c:formatCode>General</c:formatCode>
                <c:ptCount val="1"/>
              </c:numCache>
            </c:numRef>
          </c:cat>
          <c:val>
            <c:numRef>
              <c:f>Sheet1!$D$2</c:f>
              <c:numCache>
                <c:formatCode>0.00%</c:formatCode>
                <c:ptCount val="1"/>
                <c:pt idx="0">
                  <c:v>0.21099999999999999</c:v>
                </c:pt>
              </c:numCache>
            </c:numRef>
          </c:val>
        </c:ser>
        <c:dLbls>
          <c:showLegendKey val="0"/>
          <c:showVal val="0"/>
          <c:showCatName val="0"/>
          <c:showSerName val="0"/>
          <c:showPercent val="0"/>
          <c:showBubbleSize val="0"/>
        </c:dLbls>
        <c:gapWidth val="150"/>
        <c:shape val="box"/>
        <c:axId val="279041080"/>
        <c:axId val="278426824"/>
        <c:axId val="0"/>
      </c:bar3DChart>
      <c:catAx>
        <c:axId val="2790410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8426824"/>
        <c:crosses val="autoZero"/>
        <c:auto val="1"/>
        <c:lblAlgn val="ctr"/>
        <c:lblOffset val="100"/>
        <c:noMultiLvlLbl val="0"/>
      </c:catAx>
      <c:valAx>
        <c:axId val="278426824"/>
        <c:scaling>
          <c:orientation val="minMax"/>
        </c:scaling>
        <c:delete val="0"/>
        <c:axPos val="l"/>
        <c:majorGridlines>
          <c:spPr>
            <a:ln w="12700" cap="flat" cmpd="sng" algn="ctr">
              <a:solidFill>
                <a:schemeClr val="bg1">
                  <a:lumMod val="5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2790410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legend>
    <c:plotVisOnly val="1"/>
    <c:dispBlanksAs val="gap"/>
    <c:showDLblsOverMax val="0"/>
  </c:chart>
  <c:spPr>
    <a:solidFill>
      <a:schemeClr val="bg1">
        <a:lumMod val="75000"/>
      </a:schemeClr>
    </a:solidFill>
    <a:ln w="38100">
      <a:solidFill>
        <a:schemeClr val="bg1">
          <a:lumMod val="50000"/>
        </a:schemeClr>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900" baseline="0" dirty="0" smtClean="0">
                <a:latin typeface="Times New Roman" panose="02020603050405020304" pitchFamily="18" charset="0"/>
              </a:rPr>
              <a:t>% of Revenues</a:t>
            </a:r>
            <a:endParaRPr lang="en-US" sz="1900" baseline="0" dirty="0">
              <a:latin typeface="Times New Roman" panose="02020603050405020304" pitchFamily="18" charset="0"/>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2011</c:v>
                </c:pt>
              </c:strCache>
            </c:strRef>
          </c:tx>
          <c:spPr>
            <a:solidFill>
              <a:srgbClr val="FF0000"/>
            </a:solidFill>
            <a:ln>
              <a:noFill/>
            </a:ln>
            <a:effectLst/>
            <a:sp3d/>
          </c:spPr>
          <c:invertIfNegative val="0"/>
          <c:cat>
            <c:numRef>
              <c:f>Sheet1!$A$2</c:f>
              <c:numCache>
                <c:formatCode>General</c:formatCode>
                <c:ptCount val="1"/>
              </c:numCache>
            </c:numRef>
          </c:cat>
          <c:val>
            <c:numRef>
              <c:f>Sheet1!$B$2</c:f>
              <c:numCache>
                <c:formatCode>0.00%</c:formatCode>
                <c:ptCount val="1"/>
                <c:pt idx="0">
                  <c:v>0.24199999999999999</c:v>
                </c:pt>
              </c:numCache>
            </c:numRef>
          </c:val>
        </c:ser>
        <c:ser>
          <c:idx val="1"/>
          <c:order val="1"/>
          <c:tx>
            <c:strRef>
              <c:f>Sheet1!$C$1</c:f>
              <c:strCache>
                <c:ptCount val="1"/>
                <c:pt idx="0">
                  <c:v>2012</c:v>
                </c:pt>
              </c:strCache>
            </c:strRef>
          </c:tx>
          <c:spPr>
            <a:solidFill>
              <a:srgbClr val="0000CC"/>
            </a:solidFill>
            <a:ln>
              <a:noFill/>
            </a:ln>
            <a:effectLst/>
            <a:sp3d/>
          </c:spPr>
          <c:invertIfNegative val="0"/>
          <c:cat>
            <c:numRef>
              <c:f>Sheet1!$A$2</c:f>
              <c:numCache>
                <c:formatCode>General</c:formatCode>
                <c:ptCount val="1"/>
              </c:numCache>
            </c:numRef>
          </c:cat>
          <c:val>
            <c:numRef>
              <c:f>Sheet1!$C$2</c:f>
              <c:numCache>
                <c:formatCode>0.00%</c:formatCode>
                <c:ptCount val="1"/>
                <c:pt idx="0">
                  <c:v>0.28999999999999998</c:v>
                </c:pt>
              </c:numCache>
            </c:numRef>
          </c:val>
        </c:ser>
        <c:ser>
          <c:idx val="2"/>
          <c:order val="2"/>
          <c:tx>
            <c:strRef>
              <c:f>Sheet1!$D$1</c:f>
              <c:strCache>
                <c:ptCount val="1"/>
                <c:pt idx="0">
                  <c:v>2013</c:v>
                </c:pt>
              </c:strCache>
            </c:strRef>
          </c:tx>
          <c:spPr>
            <a:solidFill>
              <a:schemeClr val="bg1"/>
            </a:solidFill>
            <a:ln>
              <a:noFill/>
            </a:ln>
            <a:effectLst/>
            <a:sp3d/>
          </c:spPr>
          <c:invertIfNegative val="0"/>
          <c:cat>
            <c:numRef>
              <c:f>Sheet1!$A$2</c:f>
              <c:numCache>
                <c:formatCode>General</c:formatCode>
                <c:ptCount val="1"/>
              </c:numCache>
            </c:numRef>
          </c:cat>
          <c:val>
            <c:numRef>
              <c:f>Sheet1!$D$2</c:f>
              <c:numCache>
                <c:formatCode>0.00%</c:formatCode>
                <c:ptCount val="1"/>
                <c:pt idx="0">
                  <c:v>0.28199999999999997</c:v>
                </c:pt>
              </c:numCache>
            </c:numRef>
          </c:val>
        </c:ser>
        <c:ser>
          <c:idx val="3"/>
          <c:order val="3"/>
          <c:tx>
            <c:strRef>
              <c:f>Sheet1!$E$1</c:f>
              <c:strCache>
                <c:ptCount val="1"/>
                <c:pt idx="0">
                  <c:v>Q3 YTD 2014</c:v>
                </c:pt>
              </c:strCache>
            </c:strRef>
          </c:tx>
          <c:spPr>
            <a:solidFill>
              <a:schemeClr val="accent2">
                <a:lumMod val="60000"/>
              </a:schemeClr>
            </a:solidFill>
            <a:ln>
              <a:noFill/>
            </a:ln>
            <a:effectLst/>
            <a:sp3d/>
          </c:spPr>
          <c:invertIfNegative val="0"/>
          <c:cat>
            <c:numRef>
              <c:f>Sheet1!$A$2</c:f>
              <c:numCache>
                <c:formatCode>General</c:formatCode>
                <c:ptCount val="1"/>
              </c:numCache>
            </c:numRef>
          </c:cat>
          <c:val>
            <c:numRef>
              <c:f>Sheet1!$E$2</c:f>
              <c:numCache>
                <c:formatCode>0%</c:formatCode>
                <c:ptCount val="1"/>
                <c:pt idx="0">
                  <c:v>0.32969999999999999</c:v>
                </c:pt>
              </c:numCache>
            </c:numRef>
          </c:val>
        </c:ser>
        <c:dLbls>
          <c:showLegendKey val="0"/>
          <c:showVal val="0"/>
          <c:showCatName val="0"/>
          <c:showSerName val="0"/>
          <c:showPercent val="0"/>
          <c:showBubbleSize val="0"/>
        </c:dLbls>
        <c:gapWidth val="150"/>
        <c:shape val="box"/>
        <c:axId val="280364376"/>
        <c:axId val="280364768"/>
        <c:axId val="0"/>
      </c:bar3DChart>
      <c:catAx>
        <c:axId val="2803643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0364768"/>
        <c:crosses val="autoZero"/>
        <c:auto val="1"/>
        <c:lblAlgn val="ctr"/>
        <c:lblOffset val="100"/>
        <c:noMultiLvlLbl val="0"/>
      </c:catAx>
      <c:valAx>
        <c:axId val="280364768"/>
        <c:scaling>
          <c:orientation val="minMax"/>
        </c:scaling>
        <c:delete val="0"/>
        <c:axPos val="l"/>
        <c:majorGridlines>
          <c:spPr>
            <a:ln w="12700" cap="flat" cmpd="sng" algn="ctr">
              <a:solidFill>
                <a:schemeClr val="bg1">
                  <a:lumMod val="5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2803643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legend>
    <c:plotVisOnly val="1"/>
    <c:dispBlanksAs val="gap"/>
    <c:showDLblsOverMax val="0"/>
  </c:chart>
  <c:spPr>
    <a:solidFill>
      <a:schemeClr val="bg1">
        <a:lumMod val="75000"/>
      </a:schemeClr>
    </a:solidFill>
    <a:ln w="38100">
      <a:solidFill>
        <a:schemeClr val="bg1">
          <a:lumMod val="50000"/>
        </a:schemeClr>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900" baseline="0" dirty="0" smtClean="0">
                <a:latin typeface="Times New Roman" panose="02020603050405020304" pitchFamily="18" charset="0"/>
              </a:rPr>
              <a:t>% of Revenues</a:t>
            </a:r>
            <a:endParaRPr lang="en-US" sz="1900" baseline="0" dirty="0">
              <a:latin typeface="Times New Roman" panose="02020603050405020304" pitchFamily="18" charset="0"/>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2011</c:v>
                </c:pt>
              </c:strCache>
            </c:strRef>
          </c:tx>
          <c:spPr>
            <a:solidFill>
              <a:srgbClr val="FF0000"/>
            </a:solidFill>
            <a:ln>
              <a:noFill/>
            </a:ln>
            <a:effectLst/>
            <a:sp3d/>
          </c:spPr>
          <c:invertIfNegative val="0"/>
          <c:cat>
            <c:numRef>
              <c:f>Sheet1!$A$2</c:f>
              <c:numCache>
                <c:formatCode>General</c:formatCode>
                <c:ptCount val="1"/>
              </c:numCache>
            </c:numRef>
          </c:cat>
          <c:val>
            <c:numRef>
              <c:f>Sheet1!$B$2</c:f>
              <c:numCache>
                <c:formatCode>"$"#,##0_);[Red]\("$"#,##0\)</c:formatCode>
                <c:ptCount val="1"/>
                <c:pt idx="0">
                  <c:v>160000</c:v>
                </c:pt>
              </c:numCache>
            </c:numRef>
          </c:val>
        </c:ser>
        <c:ser>
          <c:idx val="1"/>
          <c:order val="1"/>
          <c:tx>
            <c:strRef>
              <c:f>Sheet1!$C$1</c:f>
              <c:strCache>
                <c:ptCount val="1"/>
                <c:pt idx="0">
                  <c:v>2012</c:v>
                </c:pt>
              </c:strCache>
            </c:strRef>
          </c:tx>
          <c:spPr>
            <a:solidFill>
              <a:srgbClr val="0000CC"/>
            </a:solidFill>
            <a:ln>
              <a:noFill/>
            </a:ln>
            <a:effectLst/>
            <a:sp3d/>
          </c:spPr>
          <c:invertIfNegative val="0"/>
          <c:cat>
            <c:numRef>
              <c:f>Sheet1!$A$2</c:f>
              <c:numCache>
                <c:formatCode>General</c:formatCode>
                <c:ptCount val="1"/>
              </c:numCache>
            </c:numRef>
          </c:cat>
          <c:val>
            <c:numRef>
              <c:f>Sheet1!$C$2</c:f>
              <c:numCache>
                <c:formatCode>"$"#,##0_);[Red]\("$"#,##0\)</c:formatCode>
                <c:ptCount val="1"/>
                <c:pt idx="0">
                  <c:v>590000</c:v>
                </c:pt>
              </c:numCache>
            </c:numRef>
          </c:val>
        </c:ser>
        <c:ser>
          <c:idx val="2"/>
          <c:order val="2"/>
          <c:tx>
            <c:strRef>
              <c:f>Sheet1!$D$1</c:f>
              <c:strCache>
                <c:ptCount val="1"/>
                <c:pt idx="0">
                  <c:v>2013</c:v>
                </c:pt>
              </c:strCache>
            </c:strRef>
          </c:tx>
          <c:spPr>
            <a:solidFill>
              <a:schemeClr val="bg1"/>
            </a:solidFill>
            <a:ln>
              <a:noFill/>
            </a:ln>
            <a:effectLst/>
            <a:sp3d/>
          </c:spPr>
          <c:invertIfNegative val="0"/>
          <c:cat>
            <c:numRef>
              <c:f>Sheet1!$A$2</c:f>
              <c:numCache>
                <c:formatCode>General</c:formatCode>
                <c:ptCount val="1"/>
              </c:numCache>
            </c:numRef>
          </c:cat>
          <c:val>
            <c:numRef>
              <c:f>Sheet1!$D$2</c:f>
              <c:numCache>
                <c:formatCode>"$"#,##0_);[Red]\("$"#,##0\)</c:formatCode>
                <c:ptCount val="1"/>
                <c:pt idx="0">
                  <c:v>1910000</c:v>
                </c:pt>
              </c:numCache>
            </c:numRef>
          </c:val>
        </c:ser>
        <c:dLbls>
          <c:showLegendKey val="0"/>
          <c:showVal val="0"/>
          <c:showCatName val="0"/>
          <c:showSerName val="0"/>
          <c:showPercent val="0"/>
          <c:showBubbleSize val="0"/>
        </c:dLbls>
        <c:gapWidth val="150"/>
        <c:shape val="box"/>
        <c:axId val="280365552"/>
        <c:axId val="279038488"/>
        <c:axId val="0"/>
      </c:bar3DChart>
      <c:catAx>
        <c:axId val="2803655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9038488"/>
        <c:crosses val="autoZero"/>
        <c:auto val="1"/>
        <c:lblAlgn val="ctr"/>
        <c:lblOffset val="100"/>
        <c:noMultiLvlLbl val="0"/>
      </c:catAx>
      <c:valAx>
        <c:axId val="279038488"/>
        <c:scaling>
          <c:orientation val="minMax"/>
        </c:scaling>
        <c:delete val="0"/>
        <c:axPos val="l"/>
        <c:majorGridlines>
          <c:spPr>
            <a:ln w="12700" cap="flat" cmpd="sng" algn="ctr">
              <a:solidFill>
                <a:schemeClr val="bg1">
                  <a:lumMod val="50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2803655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legend>
    <c:plotVisOnly val="1"/>
    <c:dispBlanksAs val="gap"/>
    <c:showDLblsOverMax val="0"/>
  </c:chart>
  <c:spPr>
    <a:solidFill>
      <a:schemeClr val="bg1">
        <a:lumMod val="75000"/>
      </a:schemeClr>
    </a:solidFill>
    <a:ln w="38100">
      <a:solidFill>
        <a:schemeClr val="bg1">
          <a:lumMod val="50000"/>
        </a:schemeClr>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9.2687754909464543E-2"/>
          <c:y val="5.3383324314957509E-3"/>
          <c:w val="0.90663058186738832"/>
          <c:h val="0.9624217118997912"/>
        </c:manualLayout>
      </c:layout>
      <c:lineChart>
        <c:grouping val="standard"/>
        <c:varyColors val="0"/>
        <c:ser>
          <c:idx val="0"/>
          <c:order val="0"/>
          <c:tx>
            <c:strRef>
              <c:f>Sheet1!$A$2</c:f>
              <c:strCache>
                <c:ptCount val="1"/>
                <c:pt idx="0">
                  <c:v>Revenues</c:v>
                </c:pt>
              </c:strCache>
            </c:strRef>
          </c:tx>
          <c:spPr>
            <a:ln>
              <a:solidFill>
                <a:srgbClr val="0000CC"/>
              </a:solidFill>
            </a:ln>
          </c:spPr>
          <c:marker>
            <c:symbol val="none"/>
          </c:marker>
          <c:cat>
            <c:numRef>
              <c:f>Sheet1!$B$1:$L$1</c:f>
              <c:numCache>
                <c:formatCode>General</c:formatCode>
                <c:ptCount val="11"/>
                <c:pt idx="0">
                  <c:v>2004</c:v>
                </c:pt>
                <c:pt idx="1">
                  <c:v>2005</c:v>
                </c:pt>
                <c:pt idx="2">
                  <c:v>2006</c:v>
                </c:pt>
                <c:pt idx="3">
                  <c:v>2007</c:v>
                </c:pt>
                <c:pt idx="4">
                  <c:v>2008</c:v>
                </c:pt>
                <c:pt idx="5">
                  <c:v>2009</c:v>
                </c:pt>
                <c:pt idx="6">
                  <c:v>2010</c:v>
                </c:pt>
                <c:pt idx="7">
                  <c:v>2011</c:v>
                </c:pt>
                <c:pt idx="8">
                  <c:v>2012</c:v>
                </c:pt>
                <c:pt idx="9">
                  <c:v>2013</c:v>
                </c:pt>
                <c:pt idx="10">
                  <c:v>2014</c:v>
                </c:pt>
              </c:numCache>
            </c:numRef>
          </c:cat>
          <c:val>
            <c:numRef>
              <c:f>Sheet1!$B$2:$L$2</c:f>
              <c:numCache>
                <c:formatCode>General</c:formatCode>
                <c:ptCount val="11"/>
                <c:pt idx="0">
                  <c:v>0.05</c:v>
                </c:pt>
                <c:pt idx="1">
                  <c:v>0.25</c:v>
                </c:pt>
                <c:pt idx="2">
                  <c:v>0.5</c:v>
                </c:pt>
                <c:pt idx="3">
                  <c:v>0.7</c:v>
                </c:pt>
                <c:pt idx="4">
                  <c:v>0.95</c:v>
                </c:pt>
                <c:pt idx="5">
                  <c:v>1.2</c:v>
                </c:pt>
                <c:pt idx="6">
                  <c:v>1.45</c:v>
                </c:pt>
                <c:pt idx="7">
                  <c:v>1.7</c:v>
                </c:pt>
                <c:pt idx="8">
                  <c:v>2.65</c:v>
                </c:pt>
                <c:pt idx="9">
                  <c:v>3.6</c:v>
                </c:pt>
                <c:pt idx="10">
                  <c:v>4.5</c:v>
                </c:pt>
              </c:numCache>
            </c:numRef>
          </c:val>
          <c:smooth val="0"/>
        </c:ser>
        <c:ser>
          <c:idx val="1"/>
          <c:order val="1"/>
          <c:tx>
            <c:strRef>
              <c:f>Sheet1!$A$3</c:f>
              <c:strCache>
                <c:ptCount val="1"/>
              </c:strCache>
            </c:strRef>
          </c:tx>
          <c:cat>
            <c:numRef>
              <c:f>Sheet1!$B$1:$L$1</c:f>
              <c:numCache>
                <c:formatCode>General</c:formatCode>
                <c:ptCount val="11"/>
                <c:pt idx="0">
                  <c:v>2004</c:v>
                </c:pt>
                <c:pt idx="1">
                  <c:v>2005</c:v>
                </c:pt>
                <c:pt idx="2">
                  <c:v>2006</c:v>
                </c:pt>
                <c:pt idx="3">
                  <c:v>2007</c:v>
                </c:pt>
                <c:pt idx="4">
                  <c:v>2008</c:v>
                </c:pt>
                <c:pt idx="5">
                  <c:v>2009</c:v>
                </c:pt>
                <c:pt idx="6">
                  <c:v>2010</c:v>
                </c:pt>
                <c:pt idx="7">
                  <c:v>2011</c:v>
                </c:pt>
                <c:pt idx="8">
                  <c:v>2012</c:v>
                </c:pt>
                <c:pt idx="9">
                  <c:v>2013</c:v>
                </c:pt>
                <c:pt idx="10">
                  <c:v>2014</c:v>
                </c:pt>
              </c:numCache>
            </c:numRef>
          </c:cat>
          <c:val>
            <c:numRef>
              <c:f>Sheet1!$B$3:$L$3</c:f>
              <c:numCache>
                <c:formatCode>General</c:formatCode>
                <c:ptCount val="11"/>
              </c:numCache>
            </c:numRef>
          </c:val>
          <c:smooth val="0"/>
        </c:ser>
        <c:dLbls>
          <c:showLegendKey val="0"/>
          <c:showVal val="0"/>
          <c:showCatName val="0"/>
          <c:showSerName val="0"/>
          <c:showPercent val="0"/>
          <c:showBubbleSize val="0"/>
        </c:dLbls>
        <c:smooth val="0"/>
        <c:axId val="281480208"/>
        <c:axId val="281480600"/>
      </c:lineChart>
      <c:catAx>
        <c:axId val="281480208"/>
        <c:scaling>
          <c:orientation val="minMax"/>
        </c:scaling>
        <c:delete val="1"/>
        <c:axPos val="b"/>
        <c:numFmt formatCode="General" sourceLinked="1"/>
        <c:majorTickMark val="out"/>
        <c:minorTickMark val="none"/>
        <c:tickLblPos val="nextTo"/>
        <c:crossAx val="281480600"/>
        <c:crosses val="autoZero"/>
        <c:auto val="1"/>
        <c:lblAlgn val="ctr"/>
        <c:lblOffset val="100"/>
        <c:noMultiLvlLbl val="0"/>
      </c:catAx>
      <c:valAx>
        <c:axId val="281480600"/>
        <c:scaling>
          <c:orientation val="minMax"/>
        </c:scaling>
        <c:delete val="1"/>
        <c:axPos val="l"/>
        <c:numFmt formatCode="General" sourceLinked="1"/>
        <c:majorTickMark val="out"/>
        <c:minorTickMark val="none"/>
        <c:tickLblPos val="nextTo"/>
        <c:crossAx val="281480208"/>
        <c:crosses val="autoZero"/>
        <c:crossBetween val="between"/>
      </c:valAx>
      <c:spPr>
        <a:solidFill>
          <a:schemeClr val="bg1">
            <a:lumMod val="50000"/>
          </a:schemeClr>
        </a:solidFill>
        <a:ln w="28575">
          <a:solidFill>
            <a:schemeClr val="tx1"/>
          </a:solidFill>
        </a:ln>
      </c:spPr>
    </c:plotArea>
    <c:plotVisOnly val="1"/>
    <c:dispBlanksAs val="gap"/>
    <c:showDLblsOverMax val="0"/>
  </c:chart>
  <c:spPr>
    <a:solidFill>
      <a:schemeClr val="bg1">
        <a:lumMod val="85000"/>
      </a:schemeClr>
    </a:solidFill>
    <a:ln w="66675">
      <a:noFill/>
    </a:ln>
  </c:spPr>
  <c:txPr>
    <a:bodyPr/>
    <a:lstStyle/>
    <a:p>
      <a:pPr>
        <a:defRPr sz="1800"/>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2011</c:v>
                </c:pt>
              </c:strCache>
            </c:strRef>
          </c:tx>
          <c:spPr>
            <a:solidFill>
              <a:srgbClr val="FF0000"/>
            </a:solidFill>
            <a:ln>
              <a:noFill/>
            </a:ln>
            <a:effectLst/>
            <a:sp3d/>
          </c:spPr>
          <c:invertIfNegative val="0"/>
          <c:cat>
            <c:numRef>
              <c:f>Sheet1!$A$2</c:f>
              <c:numCache>
                <c:formatCode>General</c:formatCode>
                <c:ptCount val="1"/>
              </c:numCache>
            </c:numRef>
          </c:cat>
          <c:val>
            <c:numRef>
              <c:f>Sheet1!$B$2</c:f>
              <c:numCache>
                <c:formatCode>General</c:formatCode>
                <c:ptCount val="1"/>
                <c:pt idx="0">
                  <c:v>99768</c:v>
                </c:pt>
              </c:numCache>
            </c:numRef>
          </c:val>
        </c:ser>
        <c:ser>
          <c:idx val="1"/>
          <c:order val="1"/>
          <c:tx>
            <c:strRef>
              <c:f>Sheet1!$C$1</c:f>
              <c:strCache>
                <c:ptCount val="1"/>
                <c:pt idx="0">
                  <c:v>2012</c:v>
                </c:pt>
              </c:strCache>
            </c:strRef>
          </c:tx>
          <c:spPr>
            <a:solidFill>
              <a:srgbClr val="0000CC"/>
            </a:solidFill>
            <a:ln>
              <a:noFill/>
            </a:ln>
            <a:effectLst/>
            <a:sp3d/>
          </c:spPr>
          <c:invertIfNegative val="0"/>
          <c:cat>
            <c:numRef>
              <c:f>Sheet1!$A$2</c:f>
              <c:numCache>
                <c:formatCode>General</c:formatCode>
                <c:ptCount val="1"/>
              </c:numCache>
            </c:numRef>
          </c:cat>
          <c:val>
            <c:numRef>
              <c:f>Sheet1!$C$2</c:f>
              <c:numCache>
                <c:formatCode>General</c:formatCode>
                <c:ptCount val="1"/>
                <c:pt idx="0">
                  <c:v>1670000</c:v>
                </c:pt>
              </c:numCache>
            </c:numRef>
          </c:val>
        </c:ser>
        <c:ser>
          <c:idx val="2"/>
          <c:order val="2"/>
          <c:tx>
            <c:strRef>
              <c:f>Sheet1!$D$1</c:f>
              <c:strCache>
                <c:ptCount val="1"/>
                <c:pt idx="0">
                  <c:v>2013</c:v>
                </c:pt>
              </c:strCache>
            </c:strRef>
          </c:tx>
          <c:spPr>
            <a:solidFill>
              <a:schemeClr val="bg1"/>
            </a:solidFill>
            <a:ln>
              <a:noFill/>
            </a:ln>
            <a:effectLst/>
            <a:sp3d/>
          </c:spPr>
          <c:invertIfNegative val="0"/>
          <c:cat>
            <c:numRef>
              <c:f>Sheet1!$A$2</c:f>
              <c:numCache>
                <c:formatCode>General</c:formatCode>
                <c:ptCount val="1"/>
              </c:numCache>
            </c:numRef>
          </c:cat>
          <c:val>
            <c:numRef>
              <c:f>Sheet1!$D$2</c:f>
              <c:numCache>
                <c:formatCode>General</c:formatCode>
                <c:ptCount val="1"/>
                <c:pt idx="0">
                  <c:v>1940000</c:v>
                </c:pt>
              </c:numCache>
            </c:numRef>
          </c:val>
        </c:ser>
        <c:dLbls>
          <c:showLegendKey val="0"/>
          <c:showVal val="0"/>
          <c:showCatName val="0"/>
          <c:showSerName val="0"/>
          <c:showPercent val="0"/>
          <c:showBubbleSize val="0"/>
        </c:dLbls>
        <c:gapWidth val="150"/>
        <c:shape val="box"/>
        <c:axId val="281480992"/>
        <c:axId val="281481384"/>
        <c:axId val="0"/>
      </c:bar3DChart>
      <c:catAx>
        <c:axId val="28148099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1481384"/>
        <c:crosses val="autoZero"/>
        <c:auto val="1"/>
        <c:lblAlgn val="ctr"/>
        <c:lblOffset val="100"/>
        <c:noMultiLvlLbl val="0"/>
      </c:catAx>
      <c:valAx>
        <c:axId val="281481384"/>
        <c:scaling>
          <c:orientation val="minMax"/>
        </c:scaling>
        <c:delete val="0"/>
        <c:axPos val="l"/>
        <c:majorGridlines>
          <c:spPr>
            <a:ln w="12700" cap="flat" cmpd="sng" algn="ctr">
              <a:solidFill>
                <a:schemeClr val="bg1">
                  <a:lumMod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28148099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legend>
    <c:plotVisOnly val="1"/>
    <c:dispBlanksAs val="gap"/>
    <c:showDLblsOverMax val="0"/>
  </c:chart>
  <c:spPr>
    <a:solidFill>
      <a:schemeClr val="bg1">
        <a:lumMod val="75000"/>
      </a:schemeClr>
    </a:solidFill>
    <a:ln w="38100">
      <a:solidFill>
        <a:schemeClr val="bg1">
          <a:lumMod val="50000"/>
        </a:schemeClr>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0.51133</cdr:x>
      <cdr:y>0.1535</cdr:y>
    </cdr:from>
    <cdr:to>
      <cdr:x>0.86145</cdr:x>
      <cdr:y>0.25591</cdr:y>
    </cdr:to>
    <cdr:sp macro="" textlink="">
      <cdr:nvSpPr>
        <cdr:cNvPr id="2" name="Rectangle 1"/>
        <cdr:cNvSpPr>
          <a:spLocks xmlns:a="http://schemas.openxmlformats.org/drawingml/2006/main" noChangeArrowheads="1"/>
        </cdr:cNvSpPr>
      </cdr:nvSpPr>
      <cdr:spPr bwMode="auto">
        <a:xfrm xmlns:a="http://schemas.openxmlformats.org/drawingml/2006/main">
          <a:off x="3657709" y="599703"/>
          <a:ext cx="2504468" cy="40011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wrap="non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eaLnBrk="1" hangingPunct="1">
            <a:spcBef>
              <a:spcPct val="30000"/>
            </a:spcBef>
          </a:pPr>
          <a:r>
            <a:rPr lang="en-US" sz="2000" b="1" dirty="0">
              <a:solidFill>
                <a:schemeClr val="bg1">
                  <a:lumMod val="95000"/>
                </a:schemeClr>
              </a:solidFill>
              <a:latin typeface="Times New Roman" panose="02020603050405020304" pitchFamily="18" charset="0"/>
              <a:cs typeface="Times New Roman" panose="02020603050405020304" pitchFamily="18" charset="0"/>
            </a:rPr>
            <a:t>Market  Acceleration</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1"/>
          </a:xfrm>
          <a:prstGeom prst="rect">
            <a:avLst/>
          </a:prstGeom>
        </p:spPr>
        <p:txBody>
          <a:bodyPr vert="horz" lIns="93494" tIns="46747" rIns="93494" bIns="46747" rtlCol="0"/>
          <a:lstStyle>
            <a:lvl1pPr algn="l">
              <a:defRPr sz="1200"/>
            </a:lvl1pPr>
          </a:lstStyle>
          <a:p>
            <a:endParaRPr lang="en-US" dirty="0"/>
          </a:p>
        </p:txBody>
      </p:sp>
      <p:sp>
        <p:nvSpPr>
          <p:cNvPr id="3" name="Date Placeholder 2"/>
          <p:cNvSpPr>
            <a:spLocks noGrp="1"/>
          </p:cNvSpPr>
          <p:nvPr>
            <p:ph type="dt" idx="1"/>
          </p:nvPr>
        </p:nvSpPr>
        <p:spPr>
          <a:xfrm>
            <a:off x="3995217" y="0"/>
            <a:ext cx="3056414" cy="467071"/>
          </a:xfrm>
          <a:prstGeom prst="rect">
            <a:avLst/>
          </a:prstGeom>
        </p:spPr>
        <p:txBody>
          <a:bodyPr vert="horz" lIns="93494" tIns="46747" rIns="93494" bIns="46747" rtlCol="0"/>
          <a:lstStyle>
            <a:lvl1pPr algn="r">
              <a:defRPr sz="1200"/>
            </a:lvl1pPr>
          </a:lstStyle>
          <a:p>
            <a:fld id="{8010C562-B425-4EFF-B21D-BF2E47E8B05E}" type="datetimeFigureOut">
              <a:rPr lang="en-US" smtClean="0"/>
              <a:t>12/15/2014</a:t>
            </a:fld>
            <a:endParaRPr lang="en-US" dirty="0"/>
          </a:p>
        </p:txBody>
      </p:sp>
      <p:sp>
        <p:nvSpPr>
          <p:cNvPr id="4" name="Slide Image Placeholder 3"/>
          <p:cNvSpPr>
            <a:spLocks noGrp="1" noRot="1" noChangeAspect="1"/>
          </p:cNvSpPr>
          <p:nvPr>
            <p:ph type="sldImg" idx="2"/>
          </p:nvPr>
        </p:nvSpPr>
        <p:spPr>
          <a:xfrm>
            <a:off x="1431925" y="1163638"/>
            <a:ext cx="4189413" cy="3141662"/>
          </a:xfrm>
          <a:prstGeom prst="rect">
            <a:avLst/>
          </a:prstGeom>
          <a:noFill/>
          <a:ln w="12700">
            <a:solidFill>
              <a:prstClr val="black"/>
            </a:solidFill>
          </a:ln>
        </p:spPr>
        <p:txBody>
          <a:bodyPr vert="horz" lIns="93494" tIns="46747" rIns="93494" bIns="46747" rtlCol="0" anchor="ctr"/>
          <a:lstStyle/>
          <a:p>
            <a:endParaRPr lang="en-US" dirty="0"/>
          </a:p>
        </p:txBody>
      </p:sp>
      <p:sp>
        <p:nvSpPr>
          <p:cNvPr id="5" name="Notes Placeholder 4"/>
          <p:cNvSpPr>
            <a:spLocks noGrp="1"/>
          </p:cNvSpPr>
          <p:nvPr>
            <p:ph type="body" sz="quarter" idx="3"/>
          </p:nvPr>
        </p:nvSpPr>
        <p:spPr>
          <a:xfrm>
            <a:off x="705327" y="4480004"/>
            <a:ext cx="5642610" cy="3665459"/>
          </a:xfrm>
          <a:prstGeom prst="rect">
            <a:avLst/>
          </a:prstGeom>
        </p:spPr>
        <p:txBody>
          <a:bodyPr vert="horz" lIns="93494" tIns="46747" rIns="93494" bIns="4674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56414" cy="467070"/>
          </a:xfrm>
          <a:prstGeom prst="rect">
            <a:avLst/>
          </a:prstGeom>
        </p:spPr>
        <p:txBody>
          <a:bodyPr vert="horz" lIns="93494" tIns="46747" rIns="93494" bIns="4674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95217" y="8842030"/>
            <a:ext cx="3056414" cy="467070"/>
          </a:xfrm>
          <a:prstGeom prst="rect">
            <a:avLst/>
          </a:prstGeom>
        </p:spPr>
        <p:txBody>
          <a:bodyPr vert="horz" lIns="93494" tIns="46747" rIns="93494" bIns="46747" rtlCol="0" anchor="b"/>
          <a:lstStyle>
            <a:lvl1pPr algn="r">
              <a:defRPr sz="1200"/>
            </a:lvl1pPr>
          </a:lstStyle>
          <a:p>
            <a:fld id="{05153C0F-EF61-405F-954F-3BEEDC9E45C9}" type="slidenum">
              <a:rPr lang="en-US" smtClean="0"/>
              <a:t>‹#›</a:t>
            </a:fld>
            <a:endParaRPr lang="en-US" dirty="0"/>
          </a:p>
        </p:txBody>
      </p:sp>
    </p:spTree>
    <p:extLst>
      <p:ext uri="{BB962C8B-B14F-4D97-AF65-F5344CB8AC3E}">
        <p14:creationId xmlns:p14="http://schemas.microsoft.com/office/powerpoint/2010/main" val="1088536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53C0F-EF61-405F-954F-3BEEDC9E45C9}" type="slidenum">
              <a:rPr lang="en-US" smtClean="0"/>
              <a:t>1</a:t>
            </a:fld>
            <a:endParaRPr lang="en-US" dirty="0"/>
          </a:p>
        </p:txBody>
      </p:sp>
    </p:spTree>
    <p:extLst>
      <p:ext uri="{BB962C8B-B14F-4D97-AF65-F5344CB8AC3E}">
        <p14:creationId xmlns:p14="http://schemas.microsoft.com/office/powerpoint/2010/main" val="1329530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53C0F-EF61-405F-954F-3BEEDC9E45C9}" type="slidenum">
              <a:rPr lang="en-US" smtClean="0"/>
              <a:t>10</a:t>
            </a:fld>
            <a:endParaRPr lang="en-US" dirty="0"/>
          </a:p>
        </p:txBody>
      </p:sp>
    </p:spTree>
    <p:extLst>
      <p:ext uri="{BB962C8B-B14F-4D97-AF65-F5344CB8AC3E}">
        <p14:creationId xmlns:p14="http://schemas.microsoft.com/office/powerpoint/2010/main" val="1096810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53C0F-EF61-405F-954F-3BEEDC9E45C9}" type="slidenum">
              <a:rPr lang="en-US" smtClean="0"/>
              <a:t>11</a:t>
            </a:fld>
            <a:endParaRPr lang="en-US" dirty="0"/>
          </a:p>
        </p:txBody>
      </p:sp>
    </p:spTree>
    <p:extLst>
      <p:ext uri="{BB962C8B-B14F-4D97-AF65-F5344CB8AC3E}">
        <p14:creationId xmlns:p14="http://schemas.microsoft.com/office/powerpoint/2010/main" val="2254797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53C0F-EF61-405F-954F-3BEEDC9E45C9}" type="slidenum">
              <a:rPr lang="en-US" smtClean="0"/>
              <a:t>12</a:t>
            </a:fld>
            <a:endParaRPr lang="en-US" dirty="0"/>
          </a:p>
        </p:txBody>
      </p:sp>
    </p:spTree>
    <p:extLst>
      <p:ext uri="{BB962C8B-B14F-4D97-AF65-F5344CB8AC3E}">
        <p14:creationId xmlns:p14="http://schemas.microsoft.com/office/powerpoint/2010/main" val="1174233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53C0F-EF61-405F-954F-3BEEDC9E45C9}" type="slidenum">
              <a:rPr lang="en-US" smtClean="0"/>
              <a:t>13</a:t>
            </a:fld>
            <a:endParaRPr lang="en-US" dirty="0"/>
          </a:p>
        </p:txBody>
      </p:sp>
    </p:spTree>
    <p:extLst>
      <p:ext uri="{BB962C8B-B14F-4D97-AF65-F5344CB8AC3E}">
        <p14:creationId xmlns:p14="http://schemas.microsoft.com/office/powerpoint/2010/main" val="1809243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53C0F-EF61-405F-954F-3BEEDC9E45C9}" type="slidenum">
              <a:rPr lang="en-US" smtClean="0"/>
              <a:t>14</a:t>
            </a:fld>
            <a:endParaRPr lang="en-US" dirty="0"/>
          </a:p>
        </p:txBody>
      </p:sp>
    </p:spTree>
    <p:extLst>
      <p:ext uri="{BB962C8B-B14F-4D97-AF65-F5344CB8AC3E}">
        <p14:creationId xmlns:p14="http://schemas.microsoft.com/office/powerpoint/2010/main" val="3670358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53C0F-EF61-405F-954F-3BEEDC9E45C9}" type="slidenum">
              <a:rPr lang="en-US" smtClean="0"/>
              <a:t>15</a:t>
            </a:fld>
            <a:endParaRPr lang="en-US" dirty="0"/>
          </a:p>
        </p:txBody>
      </p:sp>
    </p:spTree>
    <p:extLst>
      <p:ext uri="{BB962C8B-B14F-4D97-AF65-F5344CB8AC3E}">
        <p14:creationId xmlns:p14="http://schemas.microsoft.com/office/powerpoint/2010/main" val="3313988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53C0F-EF61-405F-954F-3BEEDC9E45C9}" type="slidenum">
              <a:rPr lang="en-US" smtClean="0"/>
              <a:t>16</a:t>
            </a:fld>
            <a:endParaRPr lang="en-US" dirty="0"/>
          </a:p>
        </p:txBody>
      </p:sp>
    </p:spTree>
    <p:extLst>
      <p:ext uri="{BB962C8B-B14F-4D97-AF65-F5344CB8AC3E}">
        <p14:creationId xmlns:p14="http://schemas.microsoft.com/office/powerpoint/2010/main" val="3093176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53C0F-EF61-405F-954F-3BEEDC9E45C9}" type="slidenum">
              <a:rPr lang="en-US" smtClean="0"/>
              <a:t>17</a:t>
            </a:fld>
            <a:endParaRPr lang="en-US" dirty="0"/>
          </a:p>
        </p:txBody>
      </p:sp>
    </p:spTree>
    <p:extLst>
      <p:ext uri="{BB962C8B-B14F-4D97-AF65-F5344CB8AC3E}">
        <p14:creationId xmlns:p14="http://schemas.microsoft.com/office/powerpoint/2010/main" val="1857332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53C0F-EF61-405F-954F-3BEEDC9E45C9}" type="slidenum">
              <a:rPr lang="en-US" smtClean="0"/>
              <a:t>18</a:t>
            </a:fld>
            <a:endParaRPr lang="en-US" dirty="0"/>
          </a:p>
        </p:txBody>
      </p:sp>
    </p:spTree>
    <p:extLst>
      <p:ext uri="{BB962C8B-B14F-4D97-AF65-F5344CB8AC3E}">
        <p14:creationId xmlns:p14="http://schemas.microsoft.com/office/powerpoint/2010/main" val="381760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53C0F-EF61-405F-954F-3BEEDC9E45C9}" type="slidenum">
              <a:rPr lang="en-US" smtClean="0"/>
              <a:t>19</a:t>
            </a:fld>
            <a:endParaRPr lang="en-US" dirty="0"/>
          </a:p>
        </p:txBody>
      </p:sp>
    </p:spTree>
    <p:extLst>
      <p:ext uri="{BB962C8B-B14F-4D97-AF65-F5344CB8AC3E}">
        <p14:creationId xmlns:p14="http://schemas.microsoft.com/office/powerpoint/2010/main" val="2307059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53C0F-EF61-405F-954F-3BEEDC9E45C9}" type="slidenum">
              <a:rPr lang="en-US" smtClean="0"/>
              <a:t>2</a:t>
            </a:fld>
            <a:endParaRPr lang="en-US" dirty="0"/>
          </a:p>
        </p:txBody>
      </p:sp>
    </p:spTree>
    <p:extLst>
      <p:ext uri="{BB962C8B-B14F-4D97-AF65-F5344CB8AC3E}">
        <p14:creationId xmlns:p14="http://schemas.microsoft.com/office/powerpoint/2010/main" val="4057569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53C0F-EF61-405F-954F-3BEEDC9E45C9}" type="slidenum">
              <a:rPr lang="en-US" smtClean="0"/>
              <a:t>20</a:t>
            </a:fld>
            <a:endParaRPr lang="en-US" dirty="0"/>
          </a:p>
        </p:txBody>
      </p:sp>
    </p:spTree>
    <p:extLst>
      <p:ext uri="{BB962C8B-B14F-4D97-AF65-F5344CB8AC3E}">
        <p14:creationId xmlns:p14="http://schemas.microsoft.com/office/powerpoint/2010/main" val="3326272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53C0F-EF61-405F-954F-3BEEDC9E45C9}" type="slidenum">
              <a:rPr lang="en-US" smtClean="0"/>
              <a:t>21</a:t>
            </a:fld>
            <a:endParaRPr lang="en-US" dirty="0"/>
          </a:p>
        </p:txBody>
      </p:sp>
    </p:spTree>
    <p:extLst>
      <p:ext uri="{BB962C8B-B14F-4D97-AF65-F5344CB8AC3E}">
        <p14:creationId xmlns:p14="http://schemas.microsoft.com/office/powerpoint/2010/main" val="2179808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53C0F-EF61-405F-954F-3BEEDC9E45C9}" type="slidenum">
              <a:rPr lang="en-US" smtClean="0"/>
              <a:t>22</a:t>
            </a:fld>
            <a:endParaRPr lang="en-US" dirty="0"/>
          </a:p>
        </p:txBody>
      </p:sp>
    </p:spTree>
    <p:extLst>
      <p:ext uri="{BB962C8B-B14F-4D97-AF65-F5344CB8AC3E}">
        <p14:creationId xmlns:p14="http://schemas.microsoft.com/office/powerpoint/2010/main" val="1491597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53C0F-EF61-405F-954F-3BEEDC9E45C9}" type="slidenum">
              <a:rPr lang="en-US" smtClean="0"/>
              <a:t>23</a:t>
            </a:fld>
            <a:endParaRPr lang="en-US" dirty="0"/>
          </a:p>
        </p:txBody>
      </p:sp>
    </p:spTree>
    <p:extLst>
      <p:ext uri="{BB962C8B-B14F-4D97-AF65-F5344CB8AC3E}">
        <p14:creationId xmlns:p14="http://schemas.microsoft.com/office/powerpoint/2010/main" val="4230084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53C0F-EF61-405F-954F-3BEEDC9E45C9}" type="slidenum">
              <a:rPr lang="en-US" smtClean="0"/>
              <a:t>24</a:t>
            </a:fld>
            <a:endParaRPr lang="en-US" dirty="0"/>
          </a:p>
        </p:txBody>
      </p:sp>
    </p:spTree>
    <p:extLst>
      <p:ext uri="{BB962C8B-B14F-4D97-AF65-F5344CB8AC3E}">
        <p14:creationId xmlns:p14="http://schemas.microsoft.com/office/powerpoint/2010/main" val="2933869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53C0F-EF61-405F-954F-3BEEDC9E45C9}" type="slidenum">
              <a:rPr lang="en-US" smtClean="0"/>
              <a:t>25</a:t>
            </a:fld>
            <a:endParaRPr lang="en-US" dirty="0"/>
          </a:p>
        </p:txBody>
      </p:sp>
    </p:spTree>
    <p:extLst>
      <p:ext uri="{BB962C8B-B14F-4D97-AF65-F5344CB8AC3E}">
        <p14:creationId xmlns:p14="http://schemas.microsoft.com/office/powerpoint/2010/main" val="1590496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53C0F-EF61-405F-954F-3BEEDC9E45C9}" type="slidenum">
              <a:rPr lang="en-US" smtClean="0"/>
              <a:t>26</a:t>
            </a:fld>
            <a:endParaRPr lang="en-US" dirty="0"/>
          </a:p>
        </p:txBody>
      </p:sp>
    </p:spTree>
    <p:extLst>
      <p:ext uri="{BB962C8B-B14F-4D97-AF65-F5344CB8AC3E}">
        <p14:creationId xmlns:p14="http://schemas.microsoft.com/office/powerpoint/2010/main" val="2552397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53C0F-EF61-405F-954F-3BEEDC9E45C9}" type="slidenum">
              <a:rPr lang="en-US" smtClean="0"/>
              <a:t>27</a:t>
            </a:fld>
            <a:endParaRPr lang="en-US" dirty="0"/>
          </a:p>
        </p:txBody>
      </p:sp>
    </p:spTree>
    <p:extLst>
      <p:ext uri="{BB962C8B-B14F-4D97-AF65-F5344CB8AC3E}">
        <p14:creationId xmlns:p14="http://schemas.microsoft.com/office/powerpoint/2010/main" val="17408944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53C0F-EF61-405F-954F-3BEEDC9E45C9}" type="slidenum">
              <a:rPr lang="en-US" smtClean="0"/>
              <a:t>28</a:t>
            </a:fld>
            <a:endParaRPr lang="en-US" dirty="0"/>
          </a:p>
        </p:txBody>
      </p:sp>
    </p:spTree>
    <p:extLst>
      <p:ext uri="{BB962C8B-B14F-4D97-AF65-F5344CB8AC3E}">
        <p14:creationId xmlns:p14="http://schemas.microsoft.com/office/powerpoint/2010/main" val="2142110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53C0F-EF61-405F-954F-3BEEDC9E45C9}" type="slidenum">
              <a:rPr lang="en-US" smtClean="0"/>
              <a:t>29</a:t>
            </a:fld>
            <a:endParaRPr lang="en-US" dirty="0"/>
          </a:p>
        </p:txBody>
      </p:sp>
    </p:spTree>
    <p:extLst>
      <p:ext uri="{BB962C8B-B14F-4D97-AF65-F5344CB8AC3E}">
        <p14:creationId xmlns:p14="http://schemas.microsoft.com/office/powerpoint/2010/main" val="3485491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53C0F-EF61-405F-954F-3BEEDC9E45C9}" type="slidenum">
              <a:rPr lang="en-US" smtClean="0"/>
              <a:t>3</a:t>
            </a:fld>
            <a:endParaRPr lang="en-US" dirty="0"/>
          </a:p>
        </p:txBody>
      </p:sp>
    </p:spTree>
    <p:extLst>
      <p:ext uri="{BB962C8B-B14F-4D97-AF65-F5344CB8AC3E}">
        <p14:creationId xmlns:p14="http://schemas.microsoft.com/office/powerpoint/2010/main" val="870691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53C0F-EF61-405F-954F-3BEEDC9E45C9}" type="slidenum">
              <a:rPr lang="en-US" smtClean="0"/>
              <a:t>4</a:t>
            </a:fld>
            <a:endParaRPr lang="en-US" dirty="0"/>
          </a:p>
        </p:txBody>
      </p:sp>
    </p:spTree>
    <p:extLst>
      <p:ext uri="{BB962C8B-B14F-4D97-AF65-F5344CB8AC3E}">
        <p14:creationId xmlns:p14="http://schemas.microsoft.com/office/powerpoint/2010/main" val="1732765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53C0F-EF61-405F-954F-3BEEDC9E45C9}" type="slidenum">
              <a:rPr lang="en-US" smtClean="0"/>
              <a:t>5</a:t>
            </a:fld>
            <a:endParaRPr lang="en-US" dirty="0"/>
          </a:p>
        </p:txBody>
      </p:sp>
    </p:spTree>
    <p:extLst>
      <p:ext uri="{BB962C8B-B14F-4D97-AF65-F5344CB8AC3E}">
        <p14:creationId xmlns:p14="http://schemas.microsoft.com/office/powerpoint/2010/main" val="2218198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53C0F-EF61-405F-954F-3BEEDC9E45C9}" type="slidenum">
              <a:rPr lang="en-US" smtClean="0"/>
              <a:t>6</a:t>
            </a:fld>
            <a:endParaRPr lang="en-US" dirty="0"/>
          </a:p>
        </p:txBody>
      </p:sp>
    </p:spTree>
    <p:extLst>
      <p:ext uri="{BB962C8B-B14F-4D97-AF65-F5344CB8AC3E}">
        <p14:creationId xmlns:p14="http://schemas.microsoft.com/office/powerpoint/2010/main" val="2382911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53C0F-EF61-405F-954F-3BEEDC9E45C9}" type="slidenum">
              <a:rPr lang="en-US" smtClean="0"/>
              <a:t>7</a:t>
            </a:fld>
            <a:endParaRPr lang="en-US" dirty="0"/>
          </a:p>
        </p:txBody>
      </p:sp>
    </p:spTree>
    <p:extLst>
      <p:ext uri="{BB962C8B-B14F-4D97-AF65-F5344CB8AC3E}">
        <p14:creationId xmlns:p14="http://schemas.microsoft.com/office/powerpoint/2010/main" val="2136483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53C0F-EF61-405F-954F-3BEEDC9E45C9}" type="slidenum">
              <a:rPr lang="en-US" smtClean="0"/>
              <a:t>8</a:t>
            </a:fld>
            <a:endParaRPr lang="en-US" dirty="0"/>
          </a:p>
        </p:txBody>
      </p:sp>
    </p:spTree>
    <p:extLst>
      <p:ext uri="{BB962C8B-B14F-4D97-AF65-F5344CB8AC3E}">
        <p14:creationId xmlns:p14="http://schemas.microsoft.com/office/powerpoint/2010/main" val="318112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153C0F-EF61-405F-954F-3BEEDC9E45C9}" type="slidenum">
              <a:rPr lang="en-US" smtClean="0"/>
              <a:t>9</a:t>
            </a:fld>
            <a:endParaRPr lang="en-US" dirty="0"/>
          </a:p>
        </p:txBody>
      </p:sp>
    </p:spTree>
    <p:extLst>
      <p:ext uri="{BB962C8B-B14F-4D97-AF65-F5344CB8AC3E}">
        <p14:creationId xmlns:p14="http://schemas.microsoft.com/office/powerpoint/2010/main" val="689905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3E5A52AE-F824-42F0-98A9-8FF1B7FF2A22}" type="datetimeFigureOut">
              <a:rPr lang="en-US" smtClean="0"/>
              <a:t>12/15/2014</a:t>
            </a:fld>
            <a:endParaRPr lang="en-US" dirty="0"/>
          </a:p>
        </p:txBody>
      </p:sp>
      <p:sp>
        <p:nvSpPr>
          <p:cNvPr id="5" name="Footer Placeholder 4"/>
          <p:cNvSpPr>
            <a:spLocks noGrp="1"/>
          </p:cNvSpPr>
          <p:nvPr>
            <p:ph type="ftr" sz="quarter" idx="11"/>
          </p:nvPr>
        </p:nvSpPr>
        <p:spPr>
          <a:xfrm>
            <a:off x="3623733" y="6117336"/>
            <a:ext cx="3609438" cy="365125"/>
          </a:xfrm>
        </p:spPr>
        <p:txBody>
          <a:bodyPr/>
          <a:lstStyle/>
          <a:p>
            <a:endParaRPr lang="en-US" dirty="0"/>
          </a:p>
        </p:txBody>
      </p:sp>
      <p:sp>
        <p:nvSpPr>
          <p:cNvPr id="6" name="Slide Number Placeholder 5"/>
          <p:cNvSpPr>
            <a:spLocks noGrp="1"/>
          </p:cNvSpPr>
          <p:nvPr>
            <p:ph type="sldNum" sz="quarter" idx="12"/>
          </p:nvPr>
        </p:nvSpPr>
        <p:spPr>
          <a:xfrm>
            <a:off x="8275320" y="6117336"/>
            <a:ext cx="411480" cy="365125"/>
          </a:xfrm>
        </p:spPr>
        <p:txBody>
          <a:bodyPr/>
          <a:lstStyle/>
          <a:p>
            <a:fld id="{4A96388F-3FAD-43B8-9F95-CC8EA5609C1D}" type="slidenum">
              <a:rPr lang="en-US" smtClean="0"/>
              <a:t>‹#›</a:t>
            </a:fld>
            <a:endParaRPr lang="en-US" dirty="0"/>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3014742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5A52AE-F824-42F0-98A9-8FF1B7FF2A22}" type="datetimeFigureOut">
              <a:rPr lang="en-US" smtClean="0"/>
              <a:t>12/15/2014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96388F-3FAD-43B8-9F95-CC8EA5609C1D}" type="slidenum">
              <a:rPr lang="en-US" smtClean="0"/>
              <a:t>‹#›</a:t>
            </a:fld>
            <a:endParaRPr lang="en-US" dirty="0"/>
          </a:p>
        </p:txBody>
      </p:sp>
    </p:spTree>
    <p:extLst>
      <p:ext uri="{BB962C8B-B14F-4D97-AF65-F5344CB8AC3E}">
        <p14:creationId xmlns:p14="http://schemas.microsoft.com/office/powerpoint/2010/main" val="2111934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5A52AE-F824-42F0-98A9-8FF1B7FF2A22}" type="datetimeFigureOut">
              <a:rPr lang="en-US" smtClean="0"/>
              <a:t>12/15/2014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96388F-3FAD-43B8-9F95-CC8EA5609C1D}" type="slidenum">
              <a:rPr lang="en-US" smtClean="0"/>
              <a:t>‹#›</a:t>
            </a:fld>
            <a:endParaRPr lang="en-US" dirty="0"/>
          </a:p>
        </p:txBody>
      </p:sp>
    </p:spTree>
    <p:extLst>
      <p:ext uri="{BB962C8B-B14F-4D97-AF65-F5344CB8AC3E}">
        <p14:creationId xmlns:p14="http://schemas.microsoft.com/office/powerpoint/2010/main" val="2203025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5A52AE-F824-42F0-98A9-8FF1B7FF2A22}" type="datetimeFigureOut">
              <a:rPr lang="en-US" smtClean="0"/>
              <a:t>12/15/2014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96388F-3FAD-43B8-9F95-CC8EA5609C1D}" type="slidenum">
              <a:rPr lang="en-US" smtClean="0"/>
              <a:t>‹#›</a:t>
            </a:fld>
            <a:endParaRPr lang="en-US" dirty="0"/>
          </a:p>
        </p:txBody>
      </p:sp>
    </p:spTree>
    <p:extLst>
      <p:ext uri="{BB962C8B-B14F-4D97-AF65-F5344CB8AC3E}">
        <p14:creationId xmlns:p14="http://schemas.microsoft.com/office/powerpoint/2010/main" val="939767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5A52AE-F824-42F0-98A9-8FF1B7FF2A22}" type="datetimeFigureOut">
              <a:rPr lang="en-US" smtClean="0"/>
              <a:t>12/15/2014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96388F-3FAD-43B8-9F95-CC8EA5609C1D}" type="slidenum">
              <a:rPr lang="en-US" smtClean="0"/>
              <a:t>‹#›</a:t>
            </a:fld>
            <a:endParaRPr lang="en-US" dirty="0"/>
          </a:p>
        </p:txBody>
      </p:sp>
    </p:spTree>
    <p:extLst>
      <p:ext uri="{BB962C8B-B14F-4D97-AF65-F5344CB8AC3E}">
        <p14:creationId xmlns:p14="http://schemas.microsoft.com/office/powerpoint/2010/main" val="1937913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5A52AE-F824-42F0-98A9-8FF1B7FF2A22}" type="datetimeFigureOut">
              <a:rPr lang="en-US" smtClean="0"/>
              <a:t>12/15/2014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96388F-3FAD-43B8-9F95-CC8EA5609C1D}" type="slidenum">
              <a:rPr lang="en-US" smtClean="0"/>
              <a:t>‹#›</a:t>
            </a:fld>
            <a:endParaRPr lang="en-US" dirty="0"/>
          </a:p>
        </p:txBody>
      </p:sp>
    </p:spTree>
    <p:extLst>
      <p:ext uri="{BB962C8B-B14F-4D97-AF65-F5344CB8AC3E}">
        <p14:creationId xmlns:p14="http://schemas.microsoft.com/office/powerpoint/2010/main" val="3102863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5A52AE-F824-42F0-98A9-8FF1B7FF2A22}" type="datetimeFigureOut">
              <a:rPr lang="en-US" smtClean="0"/>
              <a:t>12/15/2014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96388F-3FAD-43B8-9F95-CC8EA5609C1D}" type="slidenum">
              <a:rPr lang="en-US" smtClean="0"/>
              <a:t>‹#›</a:t>
            </a:fld>
            <a:endParaRPr lang="en-US" dirty="0"/>
          </a:p>
        </p:txBody>
      </p:sp>
    </p:spTree>
    <p:extLst>
      <p:ext uri="{BB962C8B-B14F-4D97-AF65-F5344CB8AC3E}">
        <p14:creationId xmlns:p14="http://schemas.microsoft.com/office/powerpoint/2010/main" val="3672688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E5A52AE-F824-42F0-98A9-8FF1B7FF2A22}" type="datetimeFigureOut">
              <a:rPr lang="en-US" smtClean="0"/>
              <a:t>12/15/2014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96388F-3FAD-43B8-9F95-CC8EA5609C1D}" type="slidenum">
              <a:rPr lang="en-US" smtClean="0"/>
              <a:t>‹#›</a:t>
            </a:fld>
            <a:endParaRPr lang="en-US" dirty="0"/>
          </a:p>
        </p:txBody>
      </p:sp>
    </p:spTree>
    <p:extLst>
      <p:ext uri="{BB962C8B-B14F-4D97-AF65-F5344CB8AC3E}">
        <p14:creationId xmlns:p14="http://schemas.microsoft.com/office/powerpoint/2010/main" val="3842685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E5A52AE-F824-42F0-98A9-8FF1B7FF2A22}" type="datetimeFigureOut">
              <a:rPr lang="en-US" smtClean="0"/>
              <a:t>12/15/2014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96388F-3FAD-43B8-9F95-CC8EA5609C1D}" type="slidenum">
              <a:rPr lang="en-US" smtClean="0"/>
              <a:t>‹#›</a:t>
            </a:fld>
            <a:endParaRPr lang="en-US" dirty="0"/>
          </a:p>
        </p:txBody>
      </p:sp>
    </p:spTree>
    <p:extLst>
      <p:ext uri="{BB962C8B-B14F-4D97-AF65-F5344CB8AC3E}">
        <p14:creationId xmlns:p14="http://schemas.microsoft.com/office/powerpoint/2010/main" val="2052746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3E5A52AE-F824-42F0-98A9-8FF1B7FF2A22}" type="datetimeFigureOut">
              <a:rPr lang="en-US" smtClean="0"/>
              <a:t>12/15/2014</a:t>
            </a:fld>
            <a:endParaRPr lang="en-US" dirty="0"/>
          </a:p>
        </p:txBody>
      </p:sp>
      <p:sp>
        <p:nvSpPr>
          <p:cNvPr id="5" name="Footer Placeholder 4"/>
          <p:cNvSpPr>
            <a:spLocks noGrp="1"/>
          </p:cNvSpPr>
          <p:nvPr>
            <p:ph type="ftr" sz="quarter" idx="11"/>
          </p:nvPr>
        </p:nvSpPr>
        <p:spPr>
          <a:xfrm>
            <a:off x="1972647" y="6108173"/>
            <a:ext cx="5314517" cy="365125"/>
          </a:xfrm>
        </p:spPr>
        <p:txBody>
          <a:bodyPr/>
          <a:lstStyle/>
          <a:p>
            <a:endParaRPr lang="en-US" dirty="0"/>
          </a:p>
        </p:txBody>
      </p:sp>
      <p:sp>
        <p:nvSpPr>
          <p:cNvPr id="6" name="Slide Number Placeholder 5"/>
          <p:cNvSpPr>
            <a:spLocks noGrp="1"/>
          </p:cNvSpPr>
          <p:nvPr>
            <p:ph type="sldNum" sz="quarter" idx="12"/>
          </p:nvPr>
        </p:nvSpPr>
        <p:spPr>
          <a:xfrm>
            <a:off x="8258967" y="6108173"/>
            <a:ext cx="427833" cy="365125"/>
          </a:xfrm>
        </p:spPr>
        <p:txBody>
          <a:bodyPr/>
          <a:lstStyle/>
          <a:p>
            <a:fld id="{4A96388F-3FAD-43B8-9F95-CC8EA5609C1D}" type="slidenum">
              <a:rPr lang="en-US" smtClean="0"/>
              <a:t>‹#›</a:t>
            </a:fld>
            <a:endParaRPr lang="en-US" dirty="0"/>
          </a:p>
        </p:txBody>
      </p:sp>
    </p:spTree>
    <p:extLst>
      <p:ext uri="{BB962C8B-B14F-4D97-AF65-F5344CB8AC3E}">
        <p14:creationId xmlns:p14="http://schemas.microsoft.com/office/powerpoint/2010/main" val="4107945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5A52AE-F824-42F0-98A9-8FF1B7FF2A22}" type="datetimeFigureOut">
              <a:rPr lang="en-US" smtClean="0"/>
              <a:t>12/15/2014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273317" y="6116070"/>
            <a:ext cx="413483" cy="365125"/>
          </a:xfrm>
        </p:spPr>
        <p:txBody>
          <a:bodyPr/>
          <a:lstStyle/>
          <a:p>
            <a:fld id="{4A96388F-3FAD-43B8-9F95-CC8EA5609C1D}" type="slidenum">
              <a:rPr lang="en-US" smtClean="0"/>
              <a:t>‹#›</a:t>
            </a:fld>
            <a:endParaRPr lang="en-US" dirty="0"/>
          </a:p>
        </p:txBody>
      </p:sp>
    </p:spTree>
    <p:extLst>
      <p:ext uri="{BB962C8B-B14F-4D97-AF65-F5344CB8AC3E}">
        <p14:creationId xmlns:p14="http://schemas.microsoft.com/office/powerpoint/2010/main" val="2822801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E5A52AE-F824-42F0-98A9-8FF1B7FF2A22}" type="datetimeFigureOut">
              <a:rPr lang="en-US" smtClean="0"/>
              <a:t>12/15/2014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96388F-3FAD-43B8-9F95-CC8EA5609C1D}" type="slidenum">
              <a:rPr lang="en-US" smtClean="0"/>
              <a:t>‹#›</a:t>
            </a:fld>
            <a:endParaRPr lang="en-US" dirty="0"/>
          </a:p>
        </p:txBody>
      </p:sp>
    </p:spTree>
    <p:extLst>
      <p:ext uri="{BB962C8B-B14F-4D97-AF65-F5344CB8AC3E}">
        <p14:creationId xmlns:p14="http://schemas.microsoft.com/office/powerpoint/2010/main" val="616237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E5A52AE-F824-42F0-98A9-8FF1B7FF2A22}" type="datetimeFigureOut">
              <a:rPr lang="en-US" smtClean="0"/>
              <a:t>12/15/2014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A96388F-3FAD-43B8-9F95-CC8EA5609C1D}" type="slidenum">
              <a:rPr lang="en-US" smtClean="0"/>
              <a:t>‹#›</a:t>
            </a:fld>
            <a:endParaRPr lang="en-US" dirty="0"/>
          </a:p>
        </p:txBody>
      </p:sp>
    </p:spTree>
    <p:extLst>
      <p:ext uri="{BB962C8B-B14F-4D97-AF65-F5344CB8AC3E}">
        <p14:creationId xmlns:p14="http://schemas.microsoft.com/office/powerpoint/2010/main" val="2468418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E5A52AE-F824-42F0-98A9-8FF1B7FF2A22}" type="datetimeFigureOut">
              <a:rPr lang="en-US" smtClean="0"/>
              <a:t>12/15/2014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A96388F-3FAD-43B8-9F95-CC8EA5609C1D}" type="slidenum">
              <a:rPr lang="en-US" smtClean="0"/>
              <a:t>‹#›</a:t>
            </a:fld>
            <a:endParaRPr lang="en-US" dirty="0"/>
          </a:p>
        </p:txBody>
      </p:sp>
    </p:spTree>
    <p:extLst>
      <p:ext uri="{BB962C8B-B14F-4D97-AF65-F5344CB8AC3E}">
        <p14:creationId xmlns:p14="http://schemas.microsoft.com/office/powerpoint/2010/main" val="1565506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5A52AE-F824-42F0-98A9-8FF1B7FF2A22}" type="datetimeFigureOut">
              <a:rPr lang="en-US" smtClean="0"/>
              <a:t>12/15/2014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A96388F-3FAD-43B8-9F95-CC8EA5609C1D}" type="slidenum">
              <a:rPr lang="en-US" smtClean="0"/>
              <a:t>‹#›</a:t>
            </a:fld>
            <a:endParaRPr lang="en-US" dirty="0"/>
          </a:p>
        </p:txBody>
      </p:sp>
    </p:spTree>
    <p:extLst>
      <p:ext uri="{BB962C8B-B14F-4D97-AF65-F5344CB8AC3E}">
        <p14:creationId xmlns:p14="http://schemas.microsoft.com/office/powerpoint/2010/main" val="3433531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5A52AE-F824-42F0-98A9-8FF1B7FF2A22}" type="datetimeFigureOut">
              <a:rPr lang="en-US" smtClean="0"/>
              <a:t>12/15/2014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96388F-3FAD-43B8-9F95-CC8EA5609C1D}" type="slidenum">
              <a:rPr lang="en-US" smtClean="0"/>
              <a:t>‹#›</a:t>
            </a:fld>
            <a:endParaRPr lang="en-US" dirty="0"/>
          </a:p>
        </p:txBody>
      </p:sp>
    </p:spTree>
    <p:extLst>
      <p:ext uri="{BB962C8B-B14F-4D97-AF65-F5344CB8AC3E}">
        <p14:creationId xmlns:p14="http://schemas.microsoft.com/office/powerpoint/2010/main" val="963979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5A52AE-F824-42F0-98A9-8FF1B7FF2A22}" type="datetimeFigureOut">
              <a:rPr lang="en-US" smtClean="0"/>
              <a:t>12/15/2014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96388F-3FAD-43B8-9F95-CC8EA5609C1D}" type="slidenum">
              <a:rPr lang="en-US" smtClean="0"/>
              <a:t>‹#›</a:t>
            </a:fld>
            <a:endParaRPr lang="en-US" dirty="0"/>
          </a:p>
        </p:txBody>
      </p:sp>
    </p:spTree>
    <p:extLst>
      <p:ext uri="{BB962C8B-B14F-4D97-AF65-F5344CB8AC3E}">
        <p14:creationId xmlns:p14="http://schemas.microsoft.com/office/powerpoint/2010/main" val="2776582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E5A52AE-F824-42F0-98A9-8FF1B7FF2A22}" type="datetimeFigureOut">
              <a:rPr lang="en-US" smtClean="0"/>
              <a:t>12/15/2014</a:t>
            </a:fld>
            <a:endParaRPr lang="en-US" dirty="0"/>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A96388F-3FAD-43B8-9F95-CC8EA5609C1D}" type="slidenum">
              <a:rPr lang="en-US" smtClean="0"/>
              <a:t>‹#›</a:t>
            </a:fld>
            <a:endParaRPr lang="en-US" dirty="0"/>
          </a:p>
        </p:txBody>
      </p:sp>
    </p:spTree>
    <p:extLst>
      <p:ext uri="{BB962C8B-B14F-4D97-AF65-F5344CB8AC3E}">
        <p14:creationId xmlns:p14="http://schemas.microsoft.com/office/powerpoint/2010/main" val="142307576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1.png"/><Relationship Id="rId7"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73863" y="3752377"/>
            <a:ext cx="6996275" cy="707886"/>
          </a:xfrm>
          <a:prstGeom prst="rect">
            <a:avLst/>
          </a:prstGeom>
          <a:effectLst/>
        </p:spPr>
        <p:txBody>
          <a:bodyPr vert="horz" lIns="91440" tIns="45720" rIns="91440" bIns="45720" rtlCol="0" anchor="ctr">
            <a:normAutofit/>
          </a:bodyPr>
          <a:lstStyle>
            <a:lvl1pPr algn="ctr" defTabSz="457200">
              <a:spcBef>
                <a:spcPct val="0"/>
              </a:spcBef>
              <a:buNone/>
              <a:defRPr sz="4000" b="1" cap="none">
                <a:ln w="3175" cmpd="sng">
                  <a:noFill/>
                </a:ln>
                <a:effectLst/>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2400" dirty="0" smtClean="0">
                <a:solidFill>
                  <a:srgbClr val="777777"/>
                </a:solidFill>
                <a:latin typeface="Times New Roman" panose="02020603050405020304" pitchFamily="18" charset="0"/>
                <a:cs typeface="Times New Roman" panose="02020603050405020304" pitchFamily="18" charset="0"/>
              </a:rPr>
              <a:t>2013 In Review</a:t>
            </a:r>
            <a:endParaRPr lang="en-US" sz="2400" dirty="0">
              <a:solidFill>
                <a:srgbClr val="777777"/>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0949" y="2380778"/>
            <a:ext cx="5486400" cy="1371599"/>
          </a:xfrm>
          <a:prstGeom prst="rect">
            <a:avLst/>
          </a:prstGeom>
        </p:spPr>
      </p:pic>
    </p:spTree>
    <p:extLst>
      <p:ext uri="{BB962C8B-B14F-4D97-AF65-F5344CB8AC3E}">
        <p14:creationId xmlns:p14="http://schemas.microsoft.com/office/powerpoint/2010/main" val="324973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animEffect transition="in" filter="fade">
                                      <p:cBhvr>
                                        <p:cTn id="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9667" y="218661"/>
            <a:ext cx="7704667" cy="1152938"/>
          </a:xfrm>
        </p:spPr>
        <p:txBody>
          <a:bodyPr/>
          <a:lstStyle/>
          <a:p>
            <a:r>
              <a:rPr lang="en-US" b="1" dirty="0" smtClean="0">
                <a:solidFill>
                  <a:srgbClr val="5F5F5F"/>
                </a:solidFill>
                <a:latin typeface="Times New Roman" panose="02020603050405020304" pitchFamily="18" charset="0"/>
                <a:cs typeface="Times New Roman" panose="02020603050405020304" pitchFamily="18" charset="0"/>
              </a:rPr>
              <a:t>Gross Profit Margin</a:t>
            </a:r>
            <a:endParaRPr lang="en-US" b="1" dirty="0">
              <a:solidFill>
                <a:srgbClr val="5F5F5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8717" y="5923717"/>
            <a:ext cx="2286000" cy="857250"/>
          </a:xfrm>
          <a:prstGeom prst="rect">
            <a:avLst/>
          </a:prstGeom>
        </p:spPr>
      </p:pic>
      <p:graphicFrame>
        <p:nvGraphicFramePr>
          <p:cNvPr id="12" name="Chart 11"/>
          <p:cNvGraphicFramePr/>
          <p:nvPr>
            <p:extLst>
              <p:ext uri="{D42A27DB-BD31-4B8C-83A1-F6EECF244321}">
                <p14:modId xmlns:p14="http://schemas.microsoft.com/office/powerpoint/2010/main" val="3653173479"/>
              </p:ext>
            </p:extLst>
          </p:nvPr>
        </p:nvGraphicFramePr>
        <p:xfrm>
          <a:off x="1785717" y="1615658"/>
          <a:ext cx="6096000"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p:cNvSpPr>
            <a:spLocks noChangeArrowheads="1"/>
          </p:cNvSpPr>
          <p:nvPr/>
        </p:nvSpPr>
        <p:spPr bwMode="auto">
          <a:xfrm>
            <a:off x="5062949" y="3091851"/>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b="1" dirty="0" smtClean="0">
                <a:solidFill>
                  <a:srgbClr val="000000"/>
                </a:solidFill>
                <a:latin typeface="Times New Roman" panose="02020603050405020304" pitchFamily="18" charset="0"/>
              </a:rPr>
              <a:t>28.2% </a:t>
            </a:r>
            <a:endParaRPr lang="en-US" altLang="en-US" sz="1800" b="1" dirty="0">
              <a:solidFill>
                <a:srgbClr val="000000"/>
              </a:solidFill>
              <a:latin typeface="Times New Roman" panose="02020603050405020304" pitchFamily="18" charset="0"/>
            </a:endParaRPr>
          </a:p>
        </p:txBody>
      </p:sp>
      <p:sp>
        <p:nvSpPr>
          <p:cNvPr id="9" name="Rectangle 8"/>
          <p:cNvSpPr>
            <a:spLocks noChangeArrowheads="1"/>
          </p:cNvSpPr>
          <p:nvPr/>
        </p:nvSpPr>
        <p:spPr bwMode="auto">
          <a:xfrm>
            <a:off x="4318790" y="3095728"/>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b="1" dirty="0" smtClean="0">
                <a:solidFill>
                  <a:srgbClr val="000000"/>
                </a:solidFill>
                <a:latin typeface="Times New Roman" panose="02020603050405020304" pitchFamily="18" charset="0"/>
              </a:rPr>
              <a:t>29.0% </a:t>
            </a:r>
            <a:endParaRPr lang="en-US" altLang="en-US" sz="1800" b="1" dirty="0">
              <a:solidFill>
                <a:srgbClr val="000000"/>
              </a:solidFill>
              <a:latin typeface="Times New Roman" panose="02020603050405020304" pitchFamily="18" charset="0"/>
            </a:endParaRPr>
          </a:p>
        </p:txBody>
      </p:sp>
      <p:sp>
        <p:nvSpPr>
          <p:cNvPr id="10" name="Rectangle 9"/>
          <p:cNvSpPr>
            <a:spLocks noChangeArrowheads="1"/>
          </p:cNvSpPr>
          <p:nvPr/>
        </p:nvSpPr>
        <p:spPr bwMode="auto">
          <a:xfrm>
            <a:off x="3574631" y="3356589"/>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b="1" dirty="0" smtClean="0">
                <a:solidFill>
                  <a:srgbClr val="000000"/>
                </a:solidFill>
                <a:latin typeface="Times New Roman" panose="02020603050405020304" pitchFamily="18" charset="0"/>
              </a:rPr>
              <a:t>24.2% </a:t>
            </a:r>
            <a:endParaRPr lang="en-US" altLang="en-US" sz="1800" b="1" dirty="0">
              <a:solidFill>
                <a:srgbClr val="000000"/>
              </a:solidFill>
              <a:latin typeface="Times New Roman" panose="02020603050405020304" pitchFamily="18" charset="0"/>
            </a:endParaRPr>
          </a:p>
        </p:txBody>
      </p:sp>
      <p:sp>
        <p:nvSpPr>
          <p:cNvPr id="11" name="Rectangle 10"/>
          <p:cNvSpPr>
            <a:spLocks noChangeArrowheads="1"/>
          </p:cNvSpPr>
          <p:nvPr/>
        </p:nvSpPr>
        <p:spPr bwMode="auto">
          <a:xfrm>
            <a:off x="5807108" y="2796827"/>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b="1" dirty="0" smtClean="0">
                <a:solidFill>
                  <a:srgbClr val="000000"/>
                </a:solidFill>
                <a:latin typeface="Times New Roman" panose="02020603050405020304" pitchFamily="18" charset="0"/>
              </a:rPr>
              <a:t>32.4</a:t>
            </a:r>
            <a:r>
              <a:rPr lang="en-US" altLang="en-US" sz="1800" b="1" dirty="0" smtClean="0">
                <a:solidFill>
                  <a:srgbClr val="000000"/>
                </a:solidFill>
                <a:latin typeface="Times New Roman" panose="02020603050405020304" pitchFamily="18" charset="0"/>
              </a:rPr>
              <a:t>% </a:t>
            </a:r>
            <a:endParaRPr lang="en-US" altLang="en-US" sz="1800" b="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4592256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9667" y="218661"/>
            <a:ext cx="7704667" cy="1152938"/>
          </a:xfrm>
        </p:spPr>
        <p:txBody>
          <a:bodyPr/>
          <a:lstStyle/>
          <a:p>
            <a:r>
              <a:rPr lang="en-US" b="1" dirty="0" smtClean="0">
                <a:solidFill>
                  <a:srgbClr val="5F5F5F"/>
                </a:solidFill>
                <a:latin typeface="Times New Roman" panose="02020603050405020304" pitchFamily="18" charset="0"/>
                <a:cs typeface="Times New Roman" panose="02020603050405020304" pitchFamily="18" charset="0"/>
              </a:rPr>
              <a:t>Net Income</a:t>
            </a:r>
            <a:endParaRPr lang="en-US" b="1" dirty="0">
              <a:solidFill>
                <a:srgbClr val="5F5F5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8717" y="5923717"/>
            <a:ext cx="2286000" cy="857250"/>
          </a:xfrm>
          <a:prstGeom prst="rect">
            <a:avLst/>
          </a:prstGeom>
        </p:spPr>
      </p:pic>
      <p:graphicFrame>
        <p:nvGraphicFramePr>
          <p:cNvPr id="12" name="Chart 11"/>
          <p:cNvGraphicFramePr/>
          <p:nvPr>
            <p:extLst>
              <p:ext uri="{D42A27DB-BD31-4B8C-83A1-F6EECF244321}">
                <p14:modId xmlns:p14="http://schemas.microsoft.com/office/powerpoint/2010/main" val="1728056337"/>
              </p:ext>
            </p:extLst>
          </p:nvPr>
        </p:nvGraphicFramePr>
        <p:xfrm>
          <a:off x="1785717" y="1615658"/>
          <a:ext cx="6096000"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6"/>
          <p:cNvSpPr>
            <a:spLocks noChangeArrowheads="1"/>
          </p:cNvSpPr>
          <p:nvPr/>
        </p:nvSpPr>
        <p:spPr bwMode="auto">
          <a:xfrm>
            <a:off x="5748832" y="2839725"/>
            <a:ext cx="761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b="1" dirty="0" smtClean="0">
                <a:solidFill>
                  <a:srgbClr val="000000"/>
                </a:solidFill>
                <a:latin typeface="Times New Roman" panose="02020603050405020304" pitchFamily="18" charset="0"/>
              </a:rPr>
              <a:t>7.2% </a:t>
            </a:r>
            <a:endParaRPr lang="en-US" altLang="en-US" sz="1800" b="1" dirty="0">
              <a:solidFill>
                <a:srgbClr val="000000"/>
              </a:solidFill>
              <a:latin typeface="Times New Roman" panose="02020603050405020304" pitchFamily="18" charset="0"/>
            </a:endParaRPr>
          </a:p>
        </p:txBody>
      </p:sp>
      <p:sp>
        <p:nvSpPr>
          <p:cNvPr id="7" name="Rectangle 6"/>
          <p:cNvSpPr>
            <a:spLocks noChangeArrowheads="1"/>
          </p:cNvSpPr>
          <p:nvPr/>
        </p:nvSpPr>
        <p:spPr bwMode="auto">
          <a:xfrm>
            <a:off x="4885533" y="4275403"/>
            <a:ext cx="761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b="1" dirty="0" smtClean="0">
                <a:solidFill>
                  <a:srgbClr val="000000"/>
                </a:solidFill>
                <a:latin typeface="Times New Roman" panose="02020603050405020304" pitchFamily="18" charset="0"/>
              </a:rPr>
              <a:t>3.0% </a:t>
            </a:r>
            <a:endParaRPr lang="en-US" altLang="en-US" sz="1800" b="1" dirty="0">
              <a:solidFill>
                <a:srgbClr val="000000"/>
              </a:solidFill>
              <a:latin typeface="Times New Roman" panose="02020603050405020304" pitchFamily="18" charset="0"/>
            </a:endParaRPr>
          </a:p>
        </p:txBody>
      </p:sp>
      <p:sp>
        <p:nvSpPr>
          <p:cNvPr id="8" name="Rectangle 7"/>
          <p:cNvSpPr>
            <a:spLocks noChangeArrowheads="1"/>
          </p:cNvSpPr>
          <p:nvPr/>
        </p:nvSpPr>
        <p:spPr bwMode="auto">
          <a:xfrm>
            <a:off x="4094679" y="4677183"/>
            <a:ext cx="8194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b="1" dirty="0" smtClean="0">
                <a:solidFill>
                  <a:srgbClr val="000000"/>
                </a:solidFill>
                <a:latin typeface="Times New Roman" panose="02020603050405020304" pitchFamily="18" charset="0"/>
              </a:rPr>
              <a:t>0.9 % </a:t>
            </a:r>
            <a:endParaRPr lang="en-US" altLang="en-US" sz="1800" b="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8896390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9667" y="218661"/>
            <a:ext cx="7704667" cy="1152938"/>
          </a:xfrm>
        </p:spPr>
        <p:txBody>
          <a:bodyPr/>
          <a:lstStyle/>
          <a:p>
            <a:r>
              <a:rPr lang="en-US" b="1" dirty="0" smtClean="0">
                <a:solidFill>
                  <a:srgbClr val="5F5F5F"/>
                </a:solidFill>
                <a:latin typeface="Times New Roman" panose="02020603050405020304" pitchFamily="18" charset="0"/>
                <a:cs typeface="Times New Roman" panose="02020603050405020304" pitchFamily="18" charset="0"/>
              </a:rPr>
              <a:t>  2011 - 2013</a:t>
            </a:r>
            <a:endParaRPr lang="en-US" b="1" dirty="0">
              <a:solidFill>
                <a:srgbClr val="5F5F5F"/>
              </a:solidFill>
              <a:latin typeface="Times New Roman" panose="02020603050405020304" pitchFamily="18" charset="0"/>
              <a:cs typeface="Times New Roman" panose="02020603050405020304" pitchFamily="18" charset="0"/>
            </a:endParaRPr>
          </a:p>
        </p:txBody>
      </p:sp>
      <p:sp>
        <p:nvSpPr>
          <p:cNvPr id="23" name="Rectangle 2"/>
          <p:cNvSpPr>
            <a:spLocks noChangeArrowheads="1"/>
          </p:cNvSpPr>
          <p:nvPr/>
        </p:nvSpPr>
        <p:spPr bwMode="auto">
          <a:xfrm>
            <a:off x="935119" y="1445054"/>
            <a:ext cx="7898860" cy="658380"/>
          </a:xfrm>
          <a:prstGeom prst="rect">
            <a:avLst/>
          </a:prstGeom>
          <a:solidFill>
            <a:schemeClr val="bg1">
              <a:lumMod val="65000"/>
            </a:schemeClr>
          </a:solidFill>
          <a:ln w="28575" algn="ctr">
            <a:solidFill>
              <a:schemeClr val="tx1"/>
            </a:solidFill>
            <a:miter lim="800000"/>
            <a:headEnd/>
            <a:tailEnd/>
          </a:ln>
          <a:effectLs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0"/>
              </a:spcBef>
              <a:buClrTx/>
              <a:buSzTx/>
              <a:buFontTx/>
              <a:buNone/>
            </a:pPr>
            <a:endParaRPr lang="en-US" altLang="en-US" sz="1800">
              <a:solidFill>
                <a:srgbClr val="FFFFFF"/>
              </a:solidFill>
            </a:endParaRPr>
          </a:p>
        </p:txBody>
      </p:sp>
      <p:sp>
        <p:nvSpPr>
          <p:cNvPr id="24" name="Rectangle 4"/>
          <p:cNvSpPr>
            <a:spLocks noChangeArrowheads="1"/>
          </p:cNvSpPr>
          <p:nvPr/>
        </p:nvSpPr>
        <p:spPr bwMode="auto">
          <a:xfrm>
            <a:off x="5752912" y="1611312"/>
            <a:ext cx="59503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30000"/>
              </a:spcBef>
              <a:buClrTx/>
              <a:buSzTx/>
              <a:buFontTx/>
              <a:buNone/>
            </a:pPr>
            <a:r>
              <a:rPr lang="en-US" altLang="en-US" sz="1600" b="1" dirty="0" smtClean="0">
                <a:solidFill>
                  <a:srgbClr val="0000CC"/>
                </a:solidFill>
                <a:latin typeface="Times New Roman" panose="02020603050405020304" pitchFamily="18" charset="0"/>
              </a:rPr>
              <a:t>2012</a:t>
            </a:r>
            <a:endParaRPr lang="en-US" altLang="en-US" sz="1600" b="1" dirty="0">
              <a:solidFill>
                <a:srgbClr val="0000CC"/>
              </a:solidFill>
              <a:latin typeface="Times New Roman" panose="02020603050405020304" pitchFamily="18" charset="0"/>
            </a:endParaRPr>
          </a:p>
        </p:txBody>
      </p:sp>
      <p:sp>
        <p:nvSpPr>
          <p:cNvPr id="25" name="Rectangle 5"/>
          <p:cNvSpPr>
            <a:spLocks noChangeArrowheads="1"/>
          </p:cNvSpPr>
          <p:nvPr/>
        </p:nvSpPr>
        <p:spPr bwMode="auto">
          <a:xfrm>
            <a:off x="1537410" y="1611312"/>
            <a:ext cx="612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30000"/>
              </a:spcBef>
              <a:buClrTx/>
              <a:buSzTx/>
              <a:buFontTx/>
              <a:buNone/>
            </a:pPr>
            <a:r>
              <a:rPr lang="en-US" altLang="en-US" sz="1600" b="1" dirty="0">
                <a:solidFill>
                  <a:srgbClr val="0000CC"/>
                </a:solidFill>
                <a:latin typeface="Times New Roman" panose="02020603050405020304" pitchFamily="18" charset="0"/>
              </a:rPr>
              <a:t>Year</a:t>
            </a:r>
          </a:p>
        </p:txBody>
      </p:sp>
      <p:sp>
        <p:nvSpPr>
          <p:cNvPr id="26" name="Rectangle 6"/>
          <p:cNvSpPr>
            <a:spLocks noChangeArrowheads="1"/>
          </p:cNvSpPr>
          <p:nvPr/>
        </p:nvSpPr>
        <p:spPr bwMode="auto">
          <a:xfrm>
            <a:off x="1099536" y="2316961"/>
            <a:ext cx="3295650"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30000"/>
              </a:spcBef>
              <a:buClrTx/>
              <a:buSzTx/>
              <a:buFontTx/>
              <a:buNone/>
            </a:pPr>
            <a:r>
              <a:rPr lang="en-US" altLang="en-US" sz="1400" b="1" dirty="0">
                <a:solidFill>
                  <a:srgbClr val="0000CC"/>
                </a:solidFill>
                <a:latin typeface="Times New Roman" panose="02020603050405020304" pitchFamily="18" charset="0"/>
              </a:rPr>
              <a:t>Revenues		       $ </a:t>
            </a:r>
            <a:r>
              <a:rPr lang="en-US" altLang="en-US" sz="1400" b="1" dirty="0" smtClean="0">
                <a:solidFill>
                  <a:srgbClr val="0000CC"/>
                </a:solidFill>
                <a:latin typeface="Times New Roman" panose="02020603050405020304" pitchFamily="18" charset="0"/>
              </a:rPr>
              <a:t>26.48 </a:t>
            </a:r>
            <a:r>
              <a:rPr lang="en-US" altLang="en-US" sz="1400" b="1" dirty="0">
                <a:solidFill>
                  <a:srgbClr val="0000CC"/>
                </a:solidFill>
                <a:latin typeface="Times New Roman" panose="02020603050405020304" pitchFamily="18" charset="0"/>
              </a:rPr>
              <a:t>M</a:t>
            </a:r>
          </a:p>
          <a:p>
            <a:pPr eaLnBrk="1" hangingPunct="1">
              <a:spcBef>
                <a:spcPct val="30000"/>
              </a:spcBef>
              <a:buClrTx/>
              <a:buSzTx/>
              <a:buFontTx/>
              <a:buNone/>
            </a:pPr>
            <a:endParaRPr lang="en-US" altLang="en-US" sz="1400" b="1" dirty="0">
              <a:solidFill>
                <a:srgbClr val="0000CC"/>
              </a:solidFill>
              <a:latin typeface="Times New Roman" panose="02020603050405020304" pitchFamily="18" charset="0"/>
            </a:endParaRPr>
          </a:p>
          <a:p>
            <a:pPr eaLnBrk="1" hangingPunct="1">
              <a:spcBef>
                <a:spcPct val="30000"/>
              </a:spcBef>
              <a:buClrTx/>
              <a:buSzTx/>
              <a:buFontTx/>
              <a:buNone/>
            </a:pPr>
            <a:r>
              <a:rPr lang="en-US" altLang="en-US" sz="1400" b="1" dirty="0">
                <a:solidFill>
                  <a:srgbClr val="0000CC"/>
                </a:solidFill>
                <a:latin typeface="Times New Roman" panose="02020603050405020304" pitchFamily="18" charset="0"/>
              </a:rPr>
              <a:t>Gross Margin   	       $  </a:t>
            </a:r>
            <a:r>
              <a:rPr lang="en-US" altLang="en-US" sz="1400" b="1" dirty="0" smtClean="0">
                <a:solidFill>
                  <a:srgbClr val="0000CC"/>
                </a:solidFill>
                <a:latin typeface="Times New Roman" panose="02020603050405020304" pitchFamily="18" charset="0"/>
              </a:rPr>
              <a:t> 7.47 </a:t>
            </a:r>
            <a:r>
              <a:rPr lang="en-US" altLang="en-US" sz="1400" b="1" dirty="0">
                <a:solidFill>
                  <a:srgbClr val="0000CC"/>
                </a:solidFill>
                <a:latin typeface="Times New Roman" panose="02020603050405020304" pitchFamily="18" charset="0"/>
              </a:rPr>
              <a:t>M</a:t>
            </a:r>
          </a:p>
          <a:p>
            <a:pPr eaLnBrk="1" hangingPunct="1">
              <a:spcBef>
                <a:spcPct val="30000"/>
              </a:spcBef>
              <a:buClrTx/>
              <a:buSzTx/>
              <a:buFontTx/>
              <a:buNone/>
            </a:pPr>
            <a:r>
              <a:rPr lang="en-US" altLang="en-US" sz="1400" b="1" dirty="0">
                <a:solidFill>
                  <a:srgbClr val="0000CC"/>
                </a:solidFill>
                <a:latin typeface="Times New Roman" panose="02020603050405020304" pitchFamily="18" charset="0"/>
              </a:rPr>
              <a:t>  GM %		             </a:t>
            </a:r>
            <a:r>
              <a:rPr lang="en-US" altLang="en-US" sz="1400" b="1" dirty="0" smtClean="0">
                <a:solidFill>
                  <a:srgbClr val="0000CC"/>
                </a:solidFill>
                <a:latin typeface="Times New Roman" panose="02020603050405020304" pitchFamily="18" charset="0"/>
              </a:rPr>
              <a:t>28.2 </a:t>
            </a:r>
            <a:r>
              <a:rPr lang="en-US" altLang="en-US" sz="1400" b="1" dirty="0">
                <a:solidFill>
                  <a:srgbClr val="0000CC"/>
                </a:solidFill>
                <a:latin typeface="Times New Roman" panose="02020603050405020304" pitchFamily="18" charset="0"/>
              </a:rPr>
              <a:t>%</a:t>
            </a:r>
          </a:p>
          <a:p>
            <a:pPr eaLnBrk="1" hangingPunct="1">
              <a:spcBef>
                <a:spcPct val="30000"/>
              </a:spcBef>
              <a:buClrTx/>
              <a:buSzTx/>
              <a:buFontTx/>
              <a:buNone/>
            </a:pPr>
            <a:endParaRPr lang="en-US" altLang="en-US" sz="1400" b="1" dirty="0">
              <a:solidFill>
                <a:srgbClr val="0000CC"/>
              </a:solidFill>
              <a:latin typeface="Times New Roman" panose="02020603050405020304" pitchFamily="18" charset="0"/>
            </a:endParaRPr>
          </a:p>
          <a:p>
            <a:pPr eaLnBrk="1" hangingPunct="1">
              <a:spcBef>
                <a:spcPct val="30000"/>
              </a:spcBef>
              <a:buClrTx/>
              <a:buSzTx/>
              <a:buFontTx/>
              <a:buNone/>
            </a:pPr>
            <a:r>
              <a:rPr lang="en-US" altLang="en-US" sz="1400" b="1" dirty="0">
                <a:solidFill>
                  <a:srgbClr val="0000CC"/>
                </a:solidFill>
                <a:latin typeface="Times New Roman" panose="02020603050405020304" pitchFamily="18" charset="0"/>
              </a:rPr>
              <a:t>Operating Expenses	       $ </a:t>
            </a:r>
            <a:r>
              <a:rPr lang="en-US" altLang="en-US" sz="1400" b="1" dirty="0" smtClean="0">
                <a:solidFill>
                  <a:srgbClr val="0000CC"/>
                </a:solidFill>
                <a:latin typeface="Times New Roman" panose="02020603050405020304" pitchFamily="18" charset="0"/>
              </a:rPr>
              <a:t>  5.60 </a:t>
            </a:r>
            <a:r>
              <a:rPr lang="en-US" altLang="en-US" sz="1400" b="1" dirty="0">
                <a:solidFill>
                  <a:srgbClr val="0000CC"/>
                </a:solidFill>
                <a:latin typeface="Times New Roman" panose="02020603050405020304" pitchFamily="18" charset="0"/>
              </a:rPr>
              <a:t>M</a:t>
            </a:r>
          </a:p>
          <a:p>
            <a:pPr eaLnBrk="1" hangingPunct="1">
              <a:spcBef>
                <a:spcPct val="30000"/>
              </a:spcBef>
              <a:buClrTx/>
              <a:buSzTx/>
              <a:buFontTx/>
              <a:buNone/>
            </a:pPr>
            <a:r>
              <a:rPr lang="en-US" altLang="en-US" sz="1400" b="1" dirty="0">
                <a:solidFill>
                  <a:srgbClr val="0000CC"/>
                </a:solidFill>
                <a:latin typeface="Times New Roman" panose="02020603050405020304" pitchFamily="18" charset="0"/>
              </a:rPr>
              <a:t>  </a:t>
            </a:r>
            <a:r>
              <a:rPr lang="en-US" altLang="en-US" sz="1400" b="1" dirty="0" err="1">
                <a:solidFill>
                  <a:srgbClr val="0000CC"/>
                </a:solidFill>
                <a:latin typeface="Times New Roman" panose="02020603050405020304" pitchFamily="18" charset="0"/>
              </a:rPr>
              <a:t>Oper</a:t>
            </a:r>
            <a:r>
              <a:rPr lang="en-US" altLang="en-US" sz="1400" b="1" dirty="0">
                <a:solidFill>
                  <a:srgbClr val="0000CC"/>
                </a:solidFill>
                <a:latin typeface="Times New Roman" panose="02020603050405020304" pitchFamily="18" charset="0"/>
              </a:rPr>
              <a:t> </a:t>
            </a:r>
            <a:r>
              <a:rPr lang="en-US" altLang="en-US" sz="1400" b="1" dirty="0" err="1">
                <a:solidFill>
                  <a:srgbClr val="0000CC"/>
                </a:solidFill>
                <a:latin typeface="Times New Roman" panose="02020603050405020304" pitchFamily="18" charset="0"/>
              </a:rPr>
              <a:t>Exp</a:t>
            </a:r>
            <a:r>
              <a:rPr lang="en-US" altLang="en-US" sz="1400" b="1" dirty="0">
                <a:solidFill>
                  <a:srgbClr val="0000CC"/>
                </a:solidFill>
                <a:latin typeface="Times New Roman" panose="02020603050405020304" pitchFamily="18" charset="0"/>
              </a:rPr>
              <a:t> %	             </a:t>
            </a:r>
            <a:r>
              <a:rPr lang="en-US" altLang="en-US" sz="1400" b="1" dirty="0" smtClean="0">
                <a:solidFill>
                  <a:srgbClr val="0000CC"/>
                </a:solidFill>
                <a:latin typeface="Times New Roman" panose="02020603050405020304" pitchFamily="18" charset="0"/>
              </a:rPr>
              <a:t>21.1 </a:t>
            </a:r>
            <a:r>
              <a:rPr lang="en-US" altLang="en-US" sz="1400" b="1" dirty="0">
                <a:solidFill>
                  <a:srgbClr val="0000CC"/>
                </a:solidFill>
                <a:latin typeface="Times New Roman" panose="02020603050405020304" pitchFamily="18" charset="0"/>
              </a:rPr>
              <a:t>%</a:t>
            </a:r>
          </a:p>
          <a:p>
            <a:pPr eaLnBrk="1" hangingPunct="1">
              <a:spcBef>
                <a:spcPct val="30000"/>
              </a:spcBef>
              <a:buClrTx/>
              <a:buSzTx/>
              <a:buFontTx/>
              <a:buNone/>
            </a:pPr>
            <a:endParaRPr lang="en-US" altLang="en-US" sz="1400" b="1" dirty="0">
              <a:solidFill>
                <a:srgbClr val="0000CC"/>
              </a:solidFill>
              <a:latin typeface="Times New Roman" panose="02020603050405020304" pitchFamily="18" charset="0"/>
            </a:endParaRPr>
          </a:p>
          <a:p>
            <a:pPr eaLnBrk="1" hangingPunct="1">
              <a:spcBef>
                <a:spcPct val="30000"/>
              </a:spcBef>
              <a:buClrTx/>
              <a:buSzTx/>
              <a:buFontTx/>
              <a:buNone/>
            </a:pPr>
            <a:r>
              <a:rPr lang="en-US" altLang="en-US" sz="1400" b="1" dirty="0">
                <a:solidFill>
                  <a:srgbClr val="0000CC"/>
                </a:solidFill>
                <a:latin typeface="Times New Roman" panose="02020603050405020304" pitchFamily="18" charset="0"/>
              </a:rPr>
              <a:t>Operating Income	       $ </a:t>
            </a:r>
            <a:r>
              <a:rPr lang="en-US" altLang="en-US" sz="1400" b="1" dirty="0" smtClean="0">
                <a:solidFill>
                  <a:srgbClr val="0000CC"/>
                </a:solidFill>
                <a:latin typeface="Times New Roman" panose="02020603050405020304" pitchFamily="18" charset="0"/>
              </a:rPr>
              <a:t>  1.87 M</a:t>
            </a:r>
            <a:endParaRPr lang="en-US" altLang="en-US" sz="1400" b="1" dirty="0">
              <a:solidFill>
                <a:srgbClr val="0000CC"/>
              </a:solidFill>
              <a:latin typeface="Times New Roman" panose="02020603050405020304" pitchFamily="18" charset="0"/>
            </a:endParaRPr>
          </a:p>
          <a:p>
            <a:pPr eaLnBrk="1" hangingPunct="1">
              <a:spcBef>
                <a:spcPct val="30000"/>
              </a:spcBef>
              <a:buClrTx/>
              <a:buSzTx/>
              <a:buFontTx/>
              <a:buNone/>
            </a:pPr>
            <a:endParaRPr lang="en-US" altLang="en-US" sz="1400" b="1" dirty="0">
              <a:solidFill>
                <a:srgbClr val="0000CC"/>
              </a:solidFill>
              <a:latin typeface="Times New Roman" panose="02020603050405020304" pitchFamily="18" charset="0"/>
            </a:endParaRPr>
          </a:p>
          <a:p>
            <a:pPr eaLnBrk="1" hangingPunct="1">
              <a:spcBef>
                <a:spcPct val="30000"/>
              </a:spcBef>
              <a:buClrTx/>
              <a:buSzTx/>
              <a:buFontTx/>
              <a:buNone/>
            </a:pPr>
            <a:r>
              <a:rPr lang="en-US" altLang="en-US" sz="1400" b="1" dirty="0" err="1">
                <a:solidFill>
                  <a:srgbClr val="0000CC"/>
                </a:solidFill>
                <a:latin typeface="Times New Roman" panose="02020603050405020304" pitchFamily="18" charset="0"/>
              </a:rPr>
              <a:t>Int</a:t>
            </a:r>
            <a:r>
              <a:rPr lang="en-US" altLang="en-US" sz="1400" b="1" dirty="0">
                <a:solidFill>
                  <a:srgbClr val="0000CC"/>
                </a:solidFill>
                <a:latin typeface="Times New Roman" panose="02020603050405020304" pitchFamily="18" charset="0"/>
              </a:rPr>
              <a:t>/</a:t>
            </a:r>
            <a:r>
              <a:rPr lang="en-US" altLang="en-US" sz="1400" b="1" dirty="0" err="1">
                <a:solidFill>
                  <a:srgbClr val="0000CC"/>
                </a:solidFill>
                <a:latin typeface="Times New Roman" panose="02020603050405020304" pitchFamily="18" charset="0"/>
              </a:rPr>
              <a:t>Inc</a:t>
            </a:r>
            <a:r>
              <a:rPr lang="en-US" altLang="en-US" sz="1400" b="1" dirty="0">
                <a:solidFill>
                  <a:srgbClr val="0000CC"/>
                </a:solidFill>
                <a:latin typeface="Times New Roman" panose="02020603050405020304" pitchFamily="18" charset="0"/>
              </a:rPr>
              <a:t>/Taxes                          </a:t>
            </a:r>
            <a:r>
              <a:rPr lang="en-US" altLang="en-US" sz="1400" b="1" dirty="0" smtClean="0">
                <a:solidFill>
                  <a:srgbClr val="0000CC"/>
                </a:solidFill>
                <a:latin typeface="Times New Roman" panose="02020603050405020304" pitchFamily="18" charset="0"/>
              </a:rPr>
              <a:t>($  0.04  M)</a:t>
            </a:r>
            <a:endParaRPr lang="en-US" altLang="en-US" sz="1400" b="1" dirty="0">
              <a:solidFill>
                <a:srgbClr val="0000CC"/>
              </a:solidFill>
              <a:latin typeface="Times New Roman" panose="02020603050405020304" pitchFamily="18" charset="0"/>
            </a:endParaRPr>
          </a:p>
          <a:p>
            <a:pPr eaLnBrk="1" hangingPunct="1">
              <a:spcBef>
                <a:spcPct val="30000"/>
              </a:spcBef>
              <a:buClrTx/>
              <a:buSzTx/>
              <a:buFontTx/>
              <a:buNone/>
            </a:pPr>
            <a:r>
              <a:rPr lang="en-US" altLang="en-US" sz="1400" b="1" dirty="0">
                <a:solidFill>
                  <a:srgbClr val="0000CC"/>
                </a:solidFill>
                <a:latin typeface="Times New Roman" panose="02020603050405020304" pitchFamily="18" charset="0"/>
              </a:rPr>
              <a:t>		</a:t>
            </a:r>
          </a:p>
          <a:p>
            <a:pPr eaLnBrk="1" hangingPunct="1">
              <a:spcBef>
                <a:spcPct val="30000"/>
              </a:spcBef>
              <a:buClrTx/>
              <a:buSzTx/>
              <a:buFontTx/>
              <a:buNone/>
            </a:pPr>
            <a:r>
              <a:rPr lang="en-US" altLang="en-US" sz="1400" b="1" dirty="0">
                <a:solidFill>
                  <a:srgbClr val="0000CC"/>
                </a:solidFill>
                <a:latin typeface="Times New Roman" panose="02020603050405020304" pitchFamily="18" charset="0"/>
              </a:rPr>
              <a:t>Net Income/Loss     	         </a:t>
            </a:r>
            <a:r>
              <a:rPr lang="en-US" altLang="en-US" sz="1400" b="1" dirty="0" smtClean="0">
                <a:solidFill>
                  <a:srgbClr val="0000CC"/>
                </a:solidFill>
                <a:latin typeface="Times New Roman" panose="02020603050405020304" pitchFamily="18" charset="0"/>
              </a:rPr>
              <a:t>$1.91 M     </a:t>
            </a:r>
            <a:endParaRPr lang="en-US" altLang="en-US" sz="1400" b="1" dirty="0">
              <a:solidFill>
                <a:srgbClr val="0000CC"/>
              </a:solidFill>
              <a:latin typeface="Times New Roman" panose="02020603050405020304" pitchFamily="18" charset="0"/>
            </a:endParaRPr>
          </a:p>
          <a:p>
            <a:pPr eaLnBrk="1" hangingPunct="1">
              <a:spcBef>
                <a:spcPct val="30000"/>
              </a:spcBef>
              <a:buClrTx/>
              <a:buSzTx/>
              <a:buFontTx/>
              <a:buNone/>
            </a:pPr>
            <a:endParaRPr lang="en-US" altLang="en-US" sz="1200" b="1" dirty="0">
              <a:solidFill>
                <a:srgbClr val="FFFFFF"/>
              </a:solidFill>
              <a:latin typeface="Times New Roman" panose="02020603050405020304" pitchFamily="18" charset="0"/>
            </a:endParaRPr>
          </a:p>
        </p:txBody>
      </p:sp>
      <p:sp>
        <p:nvSpPr>
          <p:cNvPr id="27" name="AutoShape 7"/>
          <p:cNvSpPr>
            <a:spLocks noChangeArrowheads="1"/>
          </p:cNvSpPr>
          <p:nvPr/>
        </p:nvSpPr>
        <p:spPr bwMode="auto">
          <a:xfrm>
            <a:off x="4351149" y="2378288"/>
            <a:ext cx="1066800" cy="152400"/>
          </a:xfrm>
          <a:prstGeom prst="leftRightArrow">
            <a:avLst>
              <a:gd name="adj1" fmla="val 50000"/>
              <a:gd name="adj2" fmla="val 140000"/>
            </a:avLst>
          </a:prstGeom>
          <a:solidFill>
            <a:srgbClr val="3366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0"/>
              </a:spcBef>
              <a:buClrTx/>
              <a:buSzTx/>
              <a:buFontTx/>
              <a:buNone/>
            </a:pPr>
            <a:endParaRPr lang="en-US" altLang="en-US" sz="1800">
              <a:solidFill>
                <a:srgbClr val="FFFFFF"/>
              </a:solidFill>
            </a:endParaRPr>
          </a:p>
        </p:txBody>
      </p:sp>
      <p:sp>
        <p:nvSpPr>
          <p:cNvPr id="28" name="AutoShape 8"/>
          <p:cNvSpPr>
            <a:spLocks noChangeArrowheads="1"/>
          </p:cNvSpPr>
          <p:nvPr/>
        </p:nvSpPr>
        <p:spPr bwMode="auto">
          <a:xfrm>
            <a:off x="4355912" y="2911688"/>
            <a:ext cx="1066800" cy="152400"/>
          </a:xfrm>
          <a:prstGeom prst="leftRightArrow">
            <a:avLst>
              <a:gd name="adj1" fmla="val 50000"/>
              <a:gd name="adj2" fmla="val 140000"/>
            </a:avLst>
          </a:prstGeom>
          <a:solidFill>
            <a:srgbClr val="3366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0"/>
              </a:spcBef>
              <a:buClrTx/>
              <a:buSzTx/>
              <a:buFontTx/>
              <a:buNone/>
            </a:pPr>
            <a:endParaRPr lang="en-US" altLang="en-US" sz="1800">
              <a:solidFill>
                <a:srgbClr val="FFFFFF"/>
              </a:solidFill>
            </a:endParaRPr>
          </a:p>
        </p:txBody>
      </p:sp>
      <p:sp>
        <p:nvSpPr>
          <p:cNvPr id="29" name="AutoShape 9"/>
          <p:cNvSpPr>
            <a:spLocks noChangeArrowheads="1"/>
          </p:cNvSpPr>
          <p:nvPr/>
        </p:nvSpPr>
        <p:spPr bwMode="auto">
          <a:xfrm>
            <a:off x="4360674" y="3738776"/>
            <a:ext cx="1066800" cy="152400"/>
          </a:xfrm>
          <a:prstGeom prst="leftRightArrow">
            <a:avLst>
              <a:gd name="adj1" fmla="val 50000"/>
              <a:gd name="adj2" fmla="val 140000"/>
            </a:avLst>
          </a:prstGeom>
          <a:solidFill>
            <a:srgbClr val="3366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0"/>
              </a:spcBef>
              <a:buClrTx/>
              <a:buSzTx/>
              <a:buFontTx/>
              <a:buNone/>
            </a:pPr>
            <a:endParaRPr lang="en-US" altLang="en-US" sz="1800">
              <a:solidFill>
                <a:srgbClr val="FFFFFF"/>
              </a:solidFill>
            </a:endParaRPr>
          </a:p>
        </p:txBody>
      </p:sp>
      <p:sp>
        <p:nvSpPr>
          <p:cNvPr id="30" name="AutoShape 10"/>
          <p:cNvSpPr>
            <a:spLocks noChangeArrowheads="1"/>
          </p:cNvSpPr>
          <p:nvPr/>
        </p:nvSpPr>
        <p:spPr bwMode="auto">
          <a:xfrm>
            <a:off x="4351149" y="4549988"/>
            <a:ext cx="1066800" cy="152400"/>
          </a:xfrm>
          <a:prstGeom prst="leftRightArrow">
            <a:avLst>
              <a:gd name="adj1" fmla="val 50000"/>
              <a:gd name="adj2" fmla="val 140000"/>
            </a:avLst>
          </a:prstGeom>
          <a:solidFill>
            <a:srgbClr val="3366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0"/>
              </a:spcBef>
              <a:buClrTx/>
              <a:buSzTx/>
              <a:buFontTx/>
              <a:buNone/>
            </a:pPr>
            <a:endParaRPr lang="en-US" altLang="en-US" sz="1800">
              <a:solidFill>
                <a:srgbClr val="FFFFFF"/>
              </a:solidFill>
            </a:endParaRPr>
          </a:p>
        </p:txBody>
      </p:sp>
      <p:sp>
        <p:nvSpPr>
          <p:cNvPr id="31" name="AutoShape 11"/>
          <p:cNvSpPr>
            <a:spLocks noChangeArrowheads="1"/>
          </p:cNvSpPr>
          <p:nvPr/>
        </p:nvSpPr>
        <p:spPr bwMode="auto">
          <a:xfrm>
            <a:off x="4367024" y="5150063"/>
            <a:ext cx="1066800" cy="152400"/>
          </a:xfrm>
          <a:prstGeom prst="leftRightArrow">
            <a:avLst>
              <a:gd name="adj1" fmla="val 50000"/>
              <a:gd name="adj2" fmla="val 140000"/>
            </a:avLst>
          </a:prstGeom>
          <a:solidFill>
            <a:srgbClr val="3366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0"/>
              </a:spcBef>
              <a:buClrTx/>
              <a:buSzTx/>
              <a:buFontTx/>
              <a:buNone/>
            </a:pPr>
            <a:endParaRPr lang="en-US" altLang="en-US" sz="1800">
              <a:solidFill>
                <a:srgbClr val="FFFFFF"/>
              </a:solidFill>
            </a:endParaRPr>
          </a:p>
        </p:txBody>
      </p:sp>
      <p:sp>
        <p:nvSpPr>
          <p:cNvPr id="32" name="Rectangle 12"/>
          <p:cNvSpPr>
            <a:spLocks noChangeArrowheads="1"/>
          </p:cNvSpPr>
          <p:nvPr/>
        </p:nvSpPr>
        <p:spPr bwMode="auto">
          <a:xfrm>
            <a:off x="5522132" y="2316961"/>
            <a:ext cx="1143000" cy="366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30000"/>
              </a:spcBef>
              <a:buClrTx/>
              <a:buSzTx/>
              <a:buFontTx/>
              <a:buNone/>
            </a:pPr>
            <a:r>
              <a:rPr lang="en-US" altLang="en-US" sz="1400" b="1" dirty="0">
                <a:solidFill>
                  <a:srgbClr val="0000CC"/>
                </a:solidFill>
                <a:latin typeface="Times New Roman" panose="02020603050405020304" pitchFamily="18" charset="0"/>
              </a:rPr>
              <a:t>$ </a:t>
            </a:r>
            <a:r>
              <a:rPr lang="en-US" altLang="en-US" sz="1400" b="1" dirty="0" smtClean="0">
                <a:solidFill>
                  <a:srgbClr val="0000CC"/>
                </a:solidFill>
                <a:latin typeface="Times New Roman" panose="02020603050405020304" pitchFamily="18" charset="0"/>
              </a:rPr>
              <a:t>19.58 </a:t>
            </a:r>
            <a:r>
              <a:rPr lang="en-US" altLang="en-US" sz="1400" b="1" dirty="0">
                <a:solidFill>
                  <a:srgbClr val="0000CC"/>
                </a:solidFill>
                <a:latin typeface="Times New Roman" panose="02020603050405020304" pitchFamily="18" charset="0"/>
              </a:rPr>
              <a:t>M</a:t>
            </a:r>
          </a:p>
          <a:p>
            <a:pPr eaLnBrk="1" hangingPunct="1">
              <a:spcBef>
                <a:spcPct val="30000"/>
              </a:spcBef>
              <a:buClrTx/>
              <a:buSzTx/>
              <a:buFontTx/>
              <a:buNone/>
            </a:pPr>
            <a:endParaRPr lang="en-US" altLang="en-US" sz="1400" b="1" dirty="0">
              <a:solidFill>
                <a:srgbClr val="0000CC"/>
              </a:solidFill>
              <a:latin typeface="Times New Roman" panose="02020603050405020304" pitchFamily="18" charset="0"/>
            </a:endParaRPr>
          </a:p>
          <a:p>
            <a:pPr eaLnBrk="1" hangingPunct="1">
              <a:spcBef>
                <a:spcPct val="30000"/>
              </a:spcBef>
              <a:buClrTx/>
              <a:buSzTx/>
              <a:buFontTx/>
              <a:buNone/>
            </a:pPr>
            <a:r>
              <a:rPr lang="en-US" altLang="en-US" sz="1400" b="1" dirty="0">
                <a:solidFill>
                  <a:srgbClr val="0000CC"/>
                </a:solidFill>
                <a:latin typeface="Times New Roman" panose="02020603050405020304" pitchFamily="18" charset="0"/>
              </a:rPr>
              <a:t>$ </a:t>
            </a:r>
            <a:r>
              <a:rPr lang="en-US" altLang="en-US" sz="1400" b="1" dirty="0" smtClean="0">
                <a:solidFill>
                  <a:srgbClr val="0000CC"/>
                </a:solidFill>
                <a:latin typeface="Times New Roman" panose="02020603050405020304" pitchFamily="18" charset="0"/>
              </a:rPr>
              <a:t>  5.67 </a:t>
            </a:r>
            <a:r>
              <a:rPr lang="en-US" altLang="en-US" sz="1400" b="1" dirty="0">
                <a:solidFill>
                  <a:srgbClr val="0000CC"/>
                </a:solidFill>
                <a:latin typeface="Times New Roman" panose="02020603050405020304" pitchFamily="18" charset="0"/>
              </a:rPr>
              <a:t>M</a:t>
            </a:r>
          </a:p>
          <a:p>
            <a:pPr eaLnBrk="1" hangingPunct="1">
              <a:spcBef>
                <a:spcPct val="30000"/>
              </a:spcBef>
              <a:buClrTx/>
              <a:buSzTx/>
              <a:buFontTx/>
              <a:buNone/>
            </a:pPr>
            <a:r>
              <a:rPr lang="en-US" altLang="en-US" sz="1400" b="1" dirty="0">
                <a:solidFill>
                  <a:srgbClr val="0000CC"/>
                </a:solidFill>
                <a:latin typeface="Times New Roman" panose="02020603050405020304" pitchFamily="18" charset="0"/>
              </a:rPr>
              <a:t>    </a:t>
            </a:r>
            <a:r>
              <a:rPr lang="en-US" altLang="en-US" sz="1400" b="1" dirty="0" smtClean="0">
                <a:solidFill>
                  <a:srgbClr val="0000CC"/>
                </a:solidFill>
                <a:latin typeface="Times New Roman" panose="02020603050405020304" pitchFamily="18" charset="0"/>
              </a:rPr>
              <a:t>29.0 </a:t>
            </a:r>
            <a:r>
              <a:rPr lang="en-US" altLang="en-US" sz="1400" b="1" dirty="0">
                <a:solidFill>
                  <a:srgbClr val="0000CC"/>
                </a:solidFill>
                <a:latin typeface="Times New Roman" panose="02020603050405020304" pitchFamily="18" charset="0"/>
              </a:rPr>
              <a:t>%</a:t>
            </a:r>
          </a:p>
          <a:p>
            <a:pPr eaLnBrk="1" hangingPunct="1">
              <a:spcBef>
                <a:spcPct val="30000"/>
              </a:spcBef>
              <a:buClrTx/>
              <a:buSzTx/>
              <a:buFontTx/>
              <a:buNone/>
            </a:pPr>
            <a:endParaRPr lang="en-US" altLang="en-US" sz="1400" b="1" dirty="0">
              <a:solidFill>
                <a:srgbClr val="0000CC"/>
              </a:solidFill>
              <a:latin typeface="Times New Roman" panose="02020603050405020304" pitchFamily="18" charset="0"/>
            </a:endParaRPr>
          </a:p>
          <a:p>
            <a:pPr eaLnBrk="1" hangingPunct="1">
              <a:spcBef>
                <a:spcPct val="30000"/>
              </a:spcBef>
              <a:buClrTx/>
              <a:buSzTx/>
              <a:buFontTx/>
              <a:buNone/>
            </a:pPr>
            <a:r>
              <a:rPr lang="en-US" altLang="en-US" sz="1400" b="1" dirty="0">
                <a:solidFill>
                  <a:srgbClr val="0000CC"/>
                </a:solidFill>
                <a:latin typeface="Times New Roman" panose="02020603050405020304" pitchFamily="18" charset="0"/>
              </a:rPr>
              <a:t>$ </a:t>
            </a:r>
            <a:r>
              <a:rPr lang="en-US" altLang="en-US" sz="1400" b="1" dirty="0" smtClean="0">
                <a:solidFill>
                  <a:srgbClr val="0000CC"/>
                </a:solidFill>
                <a:latin typeface="Times New Roman" panose="02020603050405020304" pitchFamily="18" charset="0"/>
              </a:rPr>
              <a:t>  4.99 M</a:t>
            </a:r>
            <a:endParaRPr lang="en-US" altLang="en-US" sz="1400" b="1" dirty="0">
              <a:solidFill>
                <a:srgbClr val="0000CC"/>
              </a:solidFill>
              <a:latin typeface="Times New Roman" panose="02020603050405020304" pitchFamily="18" charset="0"/>
            </a:endParaRPr>
          </a:p>
          <a:p>
            <a:pPr eaLnBrk="1" hangingPunct="1">
              <a:spcBef>
                <a:spcPct val="30000"/>
              </a:spcBef>
              <a:buClrTx/>
              <a:buSzTx/>
              <a:buFontTx/>
              <a:buNone/>
            </a:pPr>
            <a:r>
              <a:rPr lang="en-US" altLang="en-US" sz="1400" b="1" dirty="0">
                <a:solidFill>
                  <a:srgbClr val="0000CC"/>
                </a:solidFill>
                <a:latin typeface="Times New Roman" panose="02020603050405020304" pitchFamily="18" charset="0"/>
              </a:rPr>
              <a:t>     </a:t>
            </a:r>
            <a:r>
              <a:rPr lang="en-US" altLang="en-US" sz="1400" b="1" dirty="0" smtClean="0">
                <a:solidFill>
                  <a:srgbClr val="0000CC"/>
                </a:solidFill>
                <a:latin typeface="Times New Roman" panose="02020603050405020304" pitchFamily="18" charset="0"/>
              </a:rPr>
              <a:t>25.5 </a:t>
            </a:r>
            <a:r>
              <a:rPr lang="en-US" altLang="en-US" sz="1400" b="1" dirty="0">
                <a:solidFill>
                  <a:srgbClr val="0000CC"/>
                </a:solidFill>
                <a:latin typeface="Times New Roman" panose="02020603050405020304" pitchFamily="18" charset="0"/>
              </a:rPr>
              <a:t>%</a:t>
            </a:r>
          </a:p>
          <a:p>
            <a:pPr eaLnBrk="1" hangingPunct="1">
              <a:spcBef>
                <a:spcPct val="30000"/>
              </a:spcBef>
              <a:buClrTx/>
              <a:buSzTx/>
              <a:buFontTx/>
              <a:buNone/>
            </a:pPr>
            <a:endParaRPr lang="en-US" altLang="en-US" sz="1400" b="1" dirty="0">
              <a:solidFill>
                <a:srgbClr val="0000CC"/>
              </a:solidFill>
              <a:latin typeface="Times New Roman" panose="02020603050405020304" pitchFamily="18" charset="0"/>
            </a:endParaRPr>
          </a:p>
          <a:p>
            <a:pPr eaLnBrk="1" hangingPunct="1">
              <a:spcBef>
                <a:spcPct val="30000"/>
              </a:spcBef>
              <a:buClrTx/>
              <a:buSzTx/>
              <a:buFontTx/>
              <a:buNone/>
            </a:pPr>
            <a:r>
              <a:rPr lang="en-US" altLang="en-US" sz="1400" b="1" dirty="0" smtClean="0">
                <a:solidFill>
                  <a:srgbClr val="0000CC"/>
                </a:solidFill>
                <a:latin typeface="Times New Roman" panose="02020603050405020304" pitchFamily="18" charset="0"/>
              </a:rPr>
              <a:t> $ 0</a:t>
            </a:r>
            <a:r>
              <a:rPr lang="en-US" altLang="en-US" sz="1400" b="1" dirty="0">
                <a:solidFill>
                  <a:srgbClr val="0000CC"/>
                </a:solidFill>
                <a:latin typeface="Times New Roman" panose="02020603050405020304" pitchFamily="18" charset="0"/>
              </a:rPr>
              <a:t>. </a:t>
            </a:r>
            <a:r>
              <a:rPr lang="en-US" altLang="en-US" sz="1400" b="1" dirty="0" smtClean="0">
                <a:solidFill>
                  <a:srgbClr val="0000CC"/>
                </a:solidFill>
                <a:latin typeface="Times New Roman" panose="02020603050405020304" pitchFamily="18" charset="0"/>
              </a:rPr>
              <a:t>68 M</a:t>
            </a:r>
            <a:r>
              <a:rPr lang="en-US" altLang="en-US" sz="1400" b="1" dirty="0">
                <a:solidFill>
                  <a:srgbClr val="0000CC"/>
                </a:solidFill>
                <a:latin typeface="Times New Roman" panose="02020603050405020304" pitchFamily="18" charset="0"/>
              </a:rPr>
              <a:t>	 </a:t>
            </a:r>
          </a:p>
          <a:p>
            <a:pPr eaLnBrk="1" hangingPunct="1">
              <a:spcBef>
                <a:spcPct val="30000"/>
              </a:spcBef>
              <a:buClrTx/>
              <a:buSzTx/>
              <a:buFontTx/>
              <a:buNone/>
            </a:pPr>
            <a:endParaRPr lang="en-US" altLang="en-US" sz="1400" b="1" dirty="0">
              <a:solidFill>
                <a:srgbClr val="0000CC"/>
              </a:solidFill>
              <a:latin typeface="Times New Roman" panose="02020603050405020304" pitchFamily="18" charset="0"/>
            </a:endParaRPr>
          </a:p>
          <a:p>
            <a:pPr eaLnBrk="1" hangingPunct="1">
              <a:spcBef>
                <a:spcPct val="30000"/>
              </a:spcBef>
              <a:buClrTx/>
              <a:buSzTx/>
              <a:buFontTx/>
              <a:buNone/>
            </a:pPr>
            <a:r>
              <a:rPr lang="en-US" altLang="en-US" sz="1400" b="1" dirty="0" smtClean="0">
                <a:solidFill>
                  <a:srgbClr val="0000CC"/>
                </a:solidFill>
                <a:latin typeface="Times New Roman" panose="02020603050405020304" pitchFamily="18" charset="0"/>
              </a:rPr>
              <a:t> $ 0.09 M</a:t>
            </a:r>
            <a:endParaRPr lang="en-US" altLang="en-US" sz="1400" b="1" dirty="0">
              <a:solidFill>
                <a:srgbClr val="0000CC"/>
              </a:solidFill>
              <a:latin typeface="Times New Roman" panose="02020603050405020304" pitchFamily="18" charset="0"/>
            </a:endParaRPr>
          </a:p>
          <a:p>
            <a:pPr eaLnBrk="1" hangingPunct="1">
              <a:spcBef>
                <a:spcPct val="30000"/>
              </a:spcBef>
              <a:buClrTx/>
              <a:buSzTx/>
              <a:buFontTx/>
              <a:buNone/>
            </a:pPr>
            <a:endParaRPr lang="en-US" altLang="en-US" sz="1400" b="1" dirty="0">
              <a:solidFill>
                <a:srgbClr val="0000CC"/>
              </a:solidFill>
              <a:latin typeface="Times New Roman" panose="02020603050405020304" pitchFamily="18" charset="0"/>
            </a:endParaRPr>
          </a:p>
          <a:p>
            <a:pPr eaLnBrk="1" hangingPunct="1">
              <a:spcBef>
                <a:spcPct val="30000"/>
              </a:spcBef>
              <a:buClrTx/>
              <a:buSzTx/>
              <a:buFontTx/>
              <a:buNone/>
            </a:pPr>
            <a:r>
              <a:rPr lang="en-US" altLang="en-US" sz="1400" b="1" dirty="0">
                <a:solidFill>
                  <a:srgbClr val="0000CC"/>
                </a:solidFill>
                <a:latin typeface="Times New Roman" panose="02020603050405020304" pitchFamily="18" charset="0"/>
              </a:rPr>
              <a:t> </a:t>
            </a:r>
            <a:r>
              <a:rPr lang="en-US" altLang="en-US" sz="1400" b="1" dirty="0" smtClean="0">
                <a:solidFill>
                  <a:srgbClr val="0000CC"/>
                </a:solidFill>
                <a:latin typeface="Times New Roman" panose="02020603050405020304" pitchFamily="18" charset="0"/>
              </a:rPr>
              <a:t>$ 0.59 M</a:t>
            </a:r>
            <a:endParaRPr lang="en-US" altLang="en-US" sz="1400" b="1" dirty="0">
              <a:solidFill>
                <a:srgbClr val="0000CC"/>
              </a:solidFill>
              <a:latin typeface="Times New Roman" panose="02020603050405020304" pitchFamily="18" charset="0"/>
            </a:endParaRPr>
          </a:p>
        </p:txBody>
      </p:sp>
      <p:sp>
        <p:nvSpPr>
          <p:cNvPr id="33" name="Rectangle 13"/>
          <p:cNvSpPr>
            <a:spLocks noChangeArrowheads="1"/>
          </p:cNvSpPr>
          <p:nvPr/>
        </p:nvSpPr>
        <p:spPr bwMode="auto">
          <a:xfrm>
            <a:off x="3485250" y="1634106"/>
            <a:ext cx="59503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30000"/>
              </a:spcBef>
              <a:buClrTx/>
              <a:buSzTx/>
              <a:buFontTx/>
              <a:buNone/>
            </a:pPr>
            <a:r>
              <a:rPr lang="en-US" altLang="en-US" sz="1600" b="1" dirty="0" smtClean="0">
                <a:solidFill>
                  <a:srgbClr val="0000CC"/>
                </a:solidFill>
                <a:latin typeface="Times New Roman" panose="02020603050405020304" pitchFamily="18" charset="0"/>
              </a:rPr>
              <a:t>2013</a:t>
            </a:r>
            <a:endParaRPr lang="en-US" altLang="en-US" sz="1600" b="1" dirty="0">
              <a:solidFill>
                <a:srgbClr val="0000CC"/>
              </a:solidFill>
              <a:latin typeface="Times New Roman" panose="02020603050405020304" pitchFamily="18" charset="0"/>
            </a:endParaRPr>
          </a:p>
        </p:txBody>
      </p:sp>
      <p:sp>
        <p:nvSpPr>
          <p:cNvPr id="34" name="AutoShape 14"/>
          <p:cNvSpPr>
            <a:spLocks noChangeArrowheads="1"/>
          </p:cNvSpPr>
          <p:nvPr/>
        </p:nvSpPr>
        <p:spPr bwMode="auto">
          <a:xfrm>
            <a:off x="4386074" y="5673938"/>
            <a:ext cx="1066800" cy="152400"/>
          </a:xfrm>
          <a:prstGeom prst="leftRightArrow">
            <a:avLst>
              <a:gd name="adj1" fmla="val 50000"/>
              <a:gd name="adj2" fmla="val 140000"/>
            </a:avLst>
          </a:prstGeom>
          <a:solidFill>
            <a:srgbClr val="3366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0"/>
              </a:spcBef>
              <a:buClrTx/>
              <a:buSzTx/>
              <a:buFontTx/>
              <a:buNone/>
            </a:pPr>
            <a:endParaRPr lang="en-US" altLang="en-US" sz="1800">
              <a:solidFill>
                <a:srgbClr val="FFFFFF"/>
              </a:solidFill>
            </a:endParaRPr>
          </a:p>
        </p:txBody>
      </p:sp>
      <p:sp>
        <p:nvSpPr>
          <p:cNvPr id="35" name="Rectangle 15"/>
          <p:cNvSpPr>
            <a:spLocks noChangeArrowheads="1"/>
          </p:cNvSpPr>
          <p:nvPr/>
        </p:nvSpPr>
        <p:spPr bwMode="auto">
          <a:xfrm>
            <a:off x="7783318" y="2316960"/>
            <a:ext cx="1143000" cy="366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30000"/>
              </a:spcBef>
              <a:buClrTx/>
              <a:buSzTx/>
              <a:buFontTx/>
              <a:buNone/>
            </a:pPr>
            <a:r>
              <a:rPr lang="en-US" altLang="en-US" sz="1400" b="1" dirty="0">
                <a:solidFill>
                  <a:srgbClr val="0000CC"/>
                </a:solidFill>
                <a:latin typeface="Times New Roman" panose="02020603050405020304" pitchFamily="18" charset="0"/>
              </a:rPr>
              <a:t>  </a:t>
            </a:r>
            <a:r>
              <a:rPr lang="en-US" altLang="en-US" sz="1400" b="1" dirty="0" smtClean="0">
                <a:solidFill>
                  <a:srgbClr val="0000CC"/>
                </a:solidFill>
                <a:latin typeface="Times New Roman" panose="02020603050405020304" pitchFamily="18" charset="0"/>
              </a:rPr>
              <a:t>35.2 </a:t>
            </a:r>
            <a:r>
              <a:rPr lang="en-US" altLang="en-US" sz="1400" b="1" dirty="0">
                <a:solidFill>
                  <a:srgbClr val="0000CC"/>
                </a:solidFill>
                <a:latin typeface="Times New Roman" panose="02020603050405020304" pitchFamily="18" charset="0"/>
              </a:rPr>
              <a:t>%</a:t>
            </a:r>
          </a:p>
          <a:p>
            <a:pPr eaLnBrk="1" hangingPunct="1">
              <a:spcBef>
                <a:spcPct val="30000"/>
              </a:spcBef>
              <a:buClrTx/>
              <a:buSzTx/>
              <a:buFontTx/>
              <a:buNone/>
            </a:pPr>
            <a:endParaRPr lang="en-US" altLang="en-US" sz="1400" b="1" dirty="0">
              <a:solidFill>
                <a:srgbClr val="0000CC"/>
              </a:solidFill>
              <a:latin typeface="Times New Roman" panose="02020603050405020304" pitchFamily="18" charset="0"/>
            </a:endParaRPr>
          </a:p>
          <a:p>
            <a:pPr eaLnBrk="1" hangingPunct="1">
              <a:spcBef>
                <a:spcPct val="30000"/>
              </a:spcBef>
              <a:buClrTx/>
              <a:buSzTx/>
              <a:buFontTx/>
              <a:buNone/>
            </a:pPr>
            <a:r>
              <a:rPr lang="en-US" altLang="en-US" sz="1400" b="1" dirty="0">
                <a:solidFill>
                  <a:srgbClr val="0000CC"/>
                </a:solidFill>
                <a:latin typeface="Times New Roman" panose="02020603050405020304" pitchFamily="18" charset="0"/>
              </a:rPr>
              <a:t>  </a:t>
            </a:r>
            <a:r>
              <a:rPr lang="en-US" altLang="en-US" sz="1400" b="1" dirty="0" smtClean="0">
                <a:solidFill>
                  <a:srgbClr val="0000CC"/>
                </a:solidFill>
                <a:latin typeface="Times New Roman" panose="02020603050405020304" pitchFamily="18" charset="0"/>
              </a:rPr>
              <a:t>31.7 </a:t>
            </a:r>
            <a:r>
              <a:rPr lang="en-US" altLang="en-US" sz="1400" b="1" dirty="0">
                <a:solidFill>
                  <a:srgbClr val="0000CC"/>
                </a:solidFill>
                <a:latin typeface="Times New Roman" panose="02020603050405020304" pitchFamily="18" charset="0"/>
              </a:rPr>
              <a:t>%</a:t>
            </a:r>
          </a:p>
          <a:p>
            <a:pPr eaLnBrk="1" hangingPunct="1">
              <a:spcBef>
                <a:spcPct val="30000"/>
              </a:spcBef>
              <a:buClrTx/>
              <a:buSzTx/>
              <a:buFontTx/>
              <a:buNone/>
            </a:pPr>
            <a:r>
              <a:rPr lang="en-US" altLang="en-US" sz="1400" b="1" dirty="0">
                <a:solidFill>
                  <a:srgbClr val="0000CC"/>
                </a:solidFill>
                <a:latin typeface="Times New Roman" panose="02020603050405020304" pitchFamily="18" charset="0"/>
              </a:rPr>
              <a:t>   </a:t>
            </a:r>
          </a:p>
          <a:p>
            <a:pPr eaLnBrk="1" hangingPunct="1">
              <a:spcBef>
                <a:spcPct val="30000"/>
              </a:spcBef>
              <a:buClrTx/>
              <a:buSzTx/>
              <a:buFontTx/>
              <a:buNone/>
            </a:pPr>
            <a:endParaRPr lang="en-US" altLang="en-US" sz="1400" b="1" dirty="0">
              <a:solidFill>
                <a:srgbClr val="0000CC"/>
              </a:solidFill>
              <a:latin typeface="Times New Roman" panose="02020603050405020304" pitchFamily="18" charset="0"/>
            </a:endParaRPr>
          </a:p>
          <a:p>
            <a:pPr eaLnBrk="1" hangingPunct="1">
              <a:spcBef>
                <a:spcPct val="30000"/>
              </a:spcBef>
              <a:buClrTx/>
              <a:buSzTx/>
              <a:buFontTx/>
              <a:buNone/>
            </a:pPr>
            <a:r>
              <a:rPr lang="en-US" altLang="en-US" sz="1400" b="1" dirty="0">
                <a:solidFill>
                  <a:srgbClr val="0000CC"/>
                </a:solidFill>
                <a:latin typeface="Times New Roman" panose="02020603050405020304" pitchFamily="18" charset="0"/>
              </a:rPr>
              <a:t>  </a:t>
            </a:r>
            <a:r>
              <a:rPr lang="en-US" altLang="en-US" sz="1400" b="1" dirty="0" smtClean="0">
                <a:solidFill>
                  <a:srgbClr val="0000CC"/>
                </a:solidFill>
                <a:latin typeface="Times New Roman" panose="02020603050405020304" pitchFamily="18" charset="0"/>
              </a:rPr>
              <a:t>12.2 </a:t>
            </a:r>
            <a:r>
              <a:rPr lang="en-US" altLang="en-US" sz="1400" b="1" dirty="0">
                <a:solidFill>
                  <a:srgbClr val="0000CC"/>
                </a:solidFill>
                <a:latin typeface="Times New Roman" panose="02020603050405020304" pitchFamily="18" charset="0"/>
              </a:rPr>
              <a:t>%</a:t>
            </a:r>
          </a:p>
          <a:p>
            <a:pPr eaLnBrk="1" hangingPunct="1">
              <a:spcBef>
                <a:spcPct val="30000"/>
              </a:spcBef>
              <a:buClrTx/>
              <a:buSzTx/>
              <a:buFontTx/>
              <a:buNone/>
            </a:pPr>
            <a:r>
              <a:rPr lang="en-US" altLang="en-US" sz="1400" b="1" dirty="0">
                <a:solidFill>
                  <a:srgbClr val="0000CC"/>
                </a:solidFill>
                <a:latin typeface="Times New Roman" panose="02020603050405020304" pitchFamily="18" charset="0"/>
              </a:rPr>
              <a:t>     </a:t>
            </a:r>
          </a:p>
          <a:p>
            <a:pPr eaLnBrk="1" hangingPunct="1">
              <a:spcBef>
                <a:spcPct val="30000"/>
              </a:spcBef>
              <a:buClrTx/>
              <a:buSzTx/>
              <a:buFontTx/>
              <a:buNone/>
            </a:pPr>
            <a:endParaRPr lang="en-US" altLang="en-US" sz="1400" b="1" dirty="0">
              <a:solidFill>
                <a:srgbClr val="0000CC"/>
              </a:solidFill>
              <a:latin typeface="Times New Roman" panose="02020603050405020304" pitchFamily="18" charset="0"/>
            </a:endParaRPr>
          </a:p>
          <a:p>
            <a:pPr eaLnBrk="1" hangingPunct="1">
              <a:spcBef>
                <a:spcPct val="30000"/>
              </a:spcBef>
              <a:buClrTx/>
              <a:buSzTx/>
              <a:buFontTx/>
              <a:buNone/>
            </a:pPr>
            <a:r>
              <a:rPr lang="en-US" altLang="en-US" sz="1400" b="1" dirty="0">
                <a:solidFill>
                  <a:srgbClr val="0000CC"/>
                </a:solidFill>
                <a:latin typeface="Times New Roman" panose="02020603050405020304" pitchFamily="18" charset="0"/>
              </a:rPr>
              <a:t>  </a:t>
            </a:r>
            <a:r>
              <a:rPr lang="en-US" altLang="en-US" sz="1400" b="1" dirty="0" smtClean="0">
                <a:solidFill>
                  <a:srgbClr val="0000CC"/>
                </a:solidFill>
                <a:latin typeface="Times New Roman" panose="02020603050405020304" pitchFamily="18" charset="0"/>
              </a:rPr>
              <a:t>175 %</a:t>
            </a:r>
            <a:r>
              <a:rPr lang="en-US" altLang="en-US" sz="1400" b="1" dirty="0">
                <a:solidFill>
                  <a:srgbClr val="0000CC"/>
                </a:solidFill>
                <a:latin typeface="Times New Roman" panose="02020603050405020304" pitchFamily="18" charset="0"/>
              </a:rPr>
              <a:t>	 </a:t>
            </a:r>
          </a:p>
          <a:p>
            <a:pPr eaLnBrk="1" hangingPunct="1">
              <a:spcBef>
                <a:spcPct val="30000"/>
              </a:spcBef>
              <a:buClrTx/>
              <a:buSzTx/>
              <a:buFontTx/>
              <a:buNone/>
            </a:pPr>
            <a:endParaRPr lang="en-US" altLang="en-US" sz="1400" b="1" dirty="0">
              <a:solidFill>
                <a:srgbClr val="0000CC"/>
              </a:solidFill>
              <a:latin typeface="Times New Roman" panose="02020603050405020304" pitchFamily="18" charset="0"/>
            </a:endParaRPr>
          </a:p>
          <a:p>
            <a:pPr eaLnBrk="1" hangingPunct="1">
              <a:spcBef>
                <a:spcPct val="30000"/>
              </a:spcBef>
              <a:buClrTx/>
              <a:buSzTx/>
              <a:buFontTx/>
              <a:buNone/>
            </a:pPr>
            <a:r>
              <a:rPr lang="en-US" altLang="en-US" sz="1400" b="1" dirty="0">
                <a:solidFill>
                  <a:srgbClr val="0000CC"/>
                </a:solidFill>
                <a:latin typeface="Times New Roman" panose="02020603050405020304" pitchFamily="18" charset="0"/>
              </a:rPr>
              <a:t>  </a:t>
            </a:r>
            <a:r>
              <a:rPr lang="en-US" altLang="en-US" sz="1400" b="1" dirty="0" smtClean="0">
                <a:solidFill>
                  <a:srgbClr val="0000CC"/>
                </a:solidFill>
                <a:latin typeface="Times New Roman" panose="02020603050405020304" pitchFamily="18" charset="0"/>
              </a:rPr>
              <a:t> </a:t>
            </a:r>
            <a:endParaRPr lang="en-US" altLang="en-US" sz="1400" b="1" dirty="0">
              <a:solidFill>
                <a:srgbClr val="0000CC"/>
              </a:solidFill>
              <a:latin typeface="Times New Roman" panose="02020603050405020304" pitchFamily="18" charset="0"/>
            </a:endParaRPr>
          </a:p>
          <a:p>
            <a:pPr eaLnBrk="1" hangingPunct="1">
              <a:spcBef>
                <a:spcPct val="30000"/>
              </a:spcBef>
              <a:buClrTx/>
              <a:buSzTx/>
              <a:buFontTx/>
              <a:buNone/>
            </a:pPr>
            <a:endParaRPr lang="en-US" altLang="en-US" sz="1400" b="1" dirty="0">
              <a:solidFill>
                <a:srgbClr val="0000CC"/>
              </a:solidFill>
              <a:latin typeface="Times New Roman" panose="02020603050405020304" pitchFamily="18" charset="0"/>
            </a:endParaRPr>
          </a:p>
          <a:p>
            <a:pPr eaLnBrk="1" hangingPunct="1">
              <a:spcBef>
                <a:spcPct val="30000"/>
              </a:spcBef>
              <a:buClrTx/>
              <a:buSzTx/>
              <a:buFontTx/>
              <a:buNone/>
            </a:pPr>
            <a:r>
              <a:rPr lang="en-US" altLang="en-US" sz="1400" b="1" dirty="0">
                <a:solidFill>
                  <a:srgbClr val="0000CC"/>
                </a:solidFill>
                <a:latin typeface="Times New Roman" panose="02020603050405020304" pitchFamily="18" charset="0"/>
              </a:rPr>
              <a:t>  </a:t>
            </a:r>
            <a:r>
              <a:rPr lang="en-US" altLang="en-US" sz="1400" b="1" dirty="0" smtClean="0">
                <a:solidFill>
                  <a:srgbClr val="0000CC"/>
                </a:solidFill>
                <a:latin typeface="Times New Roman" panose="02020603050405020304" pitchFamily="18" charset="0"/>
              </a:rPr>
              <a:t> 224 %</a:t>
            </a:r>
            <a:endParaRPr lang="en-US" altLang="en-US" sz="1400" b="1" dirty="0">
              <a:solidFill>
                <a:srgbClr val="0000CC"/>
              </a:solidFill>
              <a:latin typeface="Times New Roman" panose="02020603050405020304" pitchFamily="18" charset="0"/>
            </a:endParaRPr>
          </a:p>
        </p:txBody>
      </p:sp>
      <p:sp>
        <p:nvSpPr>
          <p:cNvPr id="36" name="Rectangle 16"/>
          <p:cNvSpPr>
            <a:spLocks noChangeArrowheads="1"/>
          </p:cNvSpPr>
          <p:nvPr/>
        </p:nvSpPr>
        <p:spPr bwMode="auto">
          <a:xfrm>
            <a:off x="7683012" y="1363087"/>
            <a:ext cx="13436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30000"/>
              </a:spcBef>
              <a:buClrTx/>
              <a:buSzTx/>
              <a:buFontTx/>
              <a:buNone/>
            </a:pPr>
            <a:r>
              <a:rPr lang="en-US" altLang="en-US" sz="1600" b="1" dirty="0" smtClean="0">
                <a:solidFill>
                  <a:srgbClr val="0000CC"/>
                </a:solidFill>
                <a:latin typeface="Times New Roman" panose="02020603050405020304" pitchFamily="18" charset="0"/>
              </a:rPr>
              <a:t>              Variance</a:t>
            </a:r>
            <a:endParaRPr lang="en-US" altLang="en-US" sz="1600" b="1" dirty="0">
              <a:solidFill>
                <a:srgbClr val="0000CC"/>
              </a:solidFill>
              <a:latin typeface="Times New Roman" panose="02020603050405020304" pitchFamily="18" charset="0"/>
            </a:endParaRPr>
          </a:p>
        </p:txBody>
      </p:sp>
      <p:sp>
        <p:nvSpPr>
          <p:cNvPr id="37" name="Oval 17"/>
          <p:cNvSpPr>
            <a:spLocks noChangeArrowheads="1"/>
          </p:cNvSpPr>
          <p:nvPr/>
        </p:nvSpPr>
        <p:spPr bwMode="auto">
          <a:xfrm>
            <a:off x="3069012" y="5483438"/>
            <a:ext cx="1295400" cy="685800"/>
          </a:xfrm>
          <a:prstGeom prst="ellipse">
            <a:avLst/>
          </a:prstGeom>
          <a:noFill/>
          <a:ln w="28575" algn="ctr">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0"/>
              </a:spcBef>
              <a:buClrTx/>
              <a:buSzTx/>
              <a:buFontTx/>
              <a:buNone/>
            </a:pPr>
            <a:endParaRPr lang="en-US" altLang="en-US" sz="1800">
              <a:solidFill>
                <a:srgbClr val="FFCC66"/>
              </a:solidFill>
            </a:endParaRPr>
          </a:p>
        </p:txBody>
      </p:sp>
      <p:sp>
        <p:nvSpPr>
          <p:cNvPr id="39" name="Rectangle 4"/>
          <p:cNvSpPr>
            <a:spLocks noChangeArrowheads="1"/>
          </p:cNvSpPr>
          <p:nvPr/>
        </p:nvSpPr>
        <p:spPr bwMode="auto">
          <a:xfrm>
            <a:off x="6802878" y="1614288"/>
            <a:ext cx="58368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30000"/>
              </a:spcBef>
              <a:buClrTx/>
              <a:buSzTx/>
              <a:buFontTx/>
              <a:buNone/>
            </a:pPr>
            <a:r>
              <a:rPr lang="en-US" altLang="en-US" sz="1600" b="1" dirty="0" smtClean="0">
                <a:solidFill>
                  <a:srgbClr val="0000CC"/>
                </a:solidFill>
                <a:latin typeface="Times New Roman" panose="02020603050405020304" pitchFamily="18" charset="0"/>
              </a:rPr>
              <a:t>2011</a:t>
            </a:r>
            <a:endParaRPr lang="en-US" altLang="en-US" sz="1600" b="1" dirty="0">
              <a:solidFill>
                <a:srgbClr val="0000CC"/>
              </a:solidFill>
              <a:latin typeface="Times New Roman" panose="02020603050405020304" pitchFamily="18" charset="0"/>
            </a:endParaRPr>
          </a:p>
        </p:txBody>
      </p:sp>
      <p:sp>
        <p:nvSpPr>
          <p:cNvPr id="40" name="Rectangle 12"/>
          <p:cNvSpPr>
            <a:spLocks noChangeArrowheads="1"/>
          </p:cNvSpPr>
          <p:nvPr/>
        </p:nvSpPr>
        <p:spPr bwMode="auto">
          <a:xfrm>
            <a:off x="6630207" y="2316962"/>
            <a:ext cx="1143000" cy="366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30000"/>
              </a:spcBef>
              <a:buClrTx/>
              <a:buSzTx/>
              <a:buFontTx/>
              <a:buNone/>
            </a:pPr>
            <a:r>
              <a:rPr lang="en-US" altLang="en-US" sz="1400" b="1" dirty="0">
                <a:solidFill>
                  <a:srgbClr val="0000CC"/>
                </a:solidFill>
                <a:latin typeface="Times New Roman" panose="02020603050405020304" pitchFamily="18" charset="0"/>
              </a:rPr>
              <a:t>$ </a:t>
            </a:r>
            <a:r>
              <a:rPr lang="en-US" altLang="en-US" sz="1400" b="1" dirty="0" smtClean="0">
                <a:solidFill>
                  <a:srgbClr val="0000CC"/>
                </a:solidFill>
                <a:latin typeface="Times New Roman" panose="02020603050405020304" pitchFamily="18" charset="0"/>
              </a:rPr>
              <a:t>17.34 M</a:t>
            </a:r>
            <a:endParaRPr lang="en-US" altLang="en-US" sz="1400" b="1" dirty="0">
              <a:solidFill>
                <a:srgbClr val="0000CC"/>
              </a:solidFill>
              <a:latin typeface="Times New Roman" panose="02020603050405020304" pitchFamily="18" charset="0"/>
            </a:endParaRPr>
          </a:p>
          <a:p>
            <a:pPr eaLnBrk="1" hangingPunct="1">
              <a:spcBef>
                <a:spcPct val="30000"/>
              </a:spcBef>
              <a:buClrTx/>
              <a:buSzTx/>
              <a:buFontTx/>
              <a:buNone/>
            </a:pPr>
            <a:endParaRPr lang="en-US" altLang="en-US" sz="1400" b="1" dirty="0">
              <a:solidFill>
                <a:srgbClr val="0000CC"/>
              </a:solidFill>
              <a:latin typeface="Times New Roman" panose="02020603050405020304" pitchFamily="18" charset="0"/>
            </a:endParaRPr>
          </a:p>
          <a:p>
            <a:pPr eaLnBrk="1" hangingPunct="1">
              <a:spcBef>
                <a:spcPct val="30000"/>
              </a:spcBef>
              <a:buClrTx/>
              <a:buSzTx/>
              <a:buFontTx/>
              <a:buNone/>
            </a:pPr>
            <a:r>
              <a:rPr lang="en-US" altLang="en-US" sz="1400" b="1" dirty="0">
                <a:solidFill>
                  <a:srgbClr val="0000CC"/>
                </a:solidFill>
                <a:latin typeface="Times New Roman" panose="02020603050405020304" pitchFamily="18" charset="0"/>
              </a:rPr>
              <a:t>$ </a:t>
            </a:r>
            <a:r>
              <a:rPr lang="en-US" altLang="en-US" sz="1400" b="1" dirty="0" smtClean="0">
                <a:solidFill>
                  <a:srgbClr val="0000CC"/>
                </a:solidFill>
                <a:latin typeface="Times New Roman" panose="02020603050405020304" pitchFamily="18" charset="0"/>
              </a:rPr>
              <a:t>4.20 </a:t>
            </a:r>
            <a:r>
              <a:rPr lang="en-US" altLang="en-US" sz="1400" b="1" dirty="0">
                <a:solidFill>
                  <a:srgbClr val="0000CC"/>
                </a:solidFill>
                <a:latin typeface="Times New Roman" panose="02020603050405020304" pitchFamily="18" charset="0"/>
              </a:rPr>
              <a:t>M</a:t>
            </a:r>
          </a:p>
          <a:p>
            <a:pPr eaLnBrk="1" hangingPunct="1">
              <a:spcBef>
                <a:spcPct val="30000"/>
              </a:spcBef>
              <a:buClrTx/>
              <a:buSzTx/>
              <a:buFontTx/>
              <a:buNone/>
            </a:pPr>
            <a:r>
              <a:rPr lang="en-US" altLang="en-US" sz="1400" b="1" dirty="0">
                <a:solidFill>
                  <a:srgbClr val="0000CC"/>
                </a:solidFill>
                <a:latin typeface="Times New Roman" panose="02020603050405020304" pitchFamily="18" charset="0"/>
              </a:rPr>
              <a:t>    </a:t>
            </a:r>
            <a:r>
              <a:rPr lang="en-US" altLang="en-US" sz="1400" b="1" dirty="0" smtClean="0">
                <a:solidFill>
                  <a:srgbClr val="0000CC"/>
                </a:solidFill>
                <a:latin typeface="Times New Roman" panose="02020603050405020304" pitchFamily="18" charset="0"/>
              </a:rPr>
              <a:t>24.2 </a:t>
            </a:r>
            <a:r>
              <a:rPr lang="en-US" altLang="en-US" sz="1400" b="1" dirty="0">
                <a:solidFill>
                  <a:srgbClr val="0000CC"/>
                </a:solidFill>
                <a:latin typeface="Times New Roman" panose="02020603050405020304" pitchFamily="18" charset="0"/>
              </a:rPr>
              <a:t>%</a:t>
            </a:r>
          </a:p>
          <a:p>
            <a:pPr eaLnBrk="1" hangingPunct="1">
              <a:spcBef>
                <a:spcPct val="30000"/>
              </a:spcBef>
              <a:buClrTx/>
              <a:buSzTx/>
              <a:buFontTx/>
              <a:buNone/>
            </a:pPr>
            <a:endParaRPr lang="en-US" altLang="en-US" sz="1400" b="1" dirty="0">
              <a:solidFill>
                <a:srgbClr val="0000CC"/>
              </a:solidFill>
              <a:latin typeface="Times New Roman" panose="02020603050405020304" pitchFamily="18" charset="0"/>
            </a:endParaRPr>
          </a:p>
          <a:p>
            <a:pPr eaLnBrk="1" hangingPunct="1">
              <a:spcBef>
                <a:spcPct val="30000"/>
              </a:spcBef>
              <a:buClrTx/>
              <a:buSzTx/>
              <a:buFontTx/>
              <a:buNone/>
            </a:pPr>
            <a:r>
              <a:rPr lang="en-US" altLang="en-US" sz="1400" b="1" dirty="0">
                <a:solidFill>
                  <a:srgbClr val="0000CC"/>
                </a:solidFill>
                <a:latin typeface="Times New Roman" panose="02020603050405020304" pitchFamily="18" charset="0"/>
              </a:rPr>
              <a:t>$ </a:t>
            </a:r>
            <a:r>
              <a:rPr lang="en-US" altLang="en-US" sz="1400" b="1" dirty="0" smtClean="0">
                <a:solidFill>
                  <a:srgbClr val="0000CC"/>
                </a:solidFill>
                <a:latin typeface="Times New Roman" panose="02020603050405020304" pitchFamily="18" charset="0"/>
              </a:rPr>
              <a:t> 4.16M</a:t>
            </a:r>
            <a:endParaRPr lang="en-US" altLang="en-US" sz="1400" b="1" dirty="0">
              <a:solidFill>
                <a:srgbClr val="0000CC"/>
              </a:solidFill>
              <a:latin typeface="Times New Roman" panose="02020603050405020304" pitchFamily="18" charset="0"/>
            </a:endParaRPr>
          </a:p>
          <a:p>
            <a:pPr eaLnBrk="1" hangingPunct="1">
              <a:spcBef>
                <a:spcPct val="30000"/>
              </a:spcBef>
              <a:buClrTx/>
              <a:buSzTx/>
              <a:buFontTx/>
              <a:buNone/>
            </a:pPr>
            <a:r>
              <a:rPr lang="en-US" altLang="en-US" sz="1400" b="1" dirty="0">
                <a:solidFill>
                  <a:srgbClr val="0000CC"/>
                </a:solidFill>
                <a:latin typeface="Times New Roman" panose="02020603050405020304" pitchFamily="18" charset="0"/>
              </a:rPr>
              <a:t>     </a:t>
            </a:r>
            <a:r>
              <a:rPr lang="en-US" altLang="en-US" sz="1400" b="1" dirty="0" smtClean="0">
                <a:solidFill>
                  <a:srgbClr val="0000CC"/>
                </a:solidFill>
                <a:latin typeface="Times New Roman" panose="02020603050405020304" pitchFamily="18" charset="0"/>
              </a:rPr>
              <a:t>24.0 </a:t>
            </a:r>
            <a:r>
              <a:rPr lang="en-US" altLang="en-US" sz="1400" b="1" dirty="0">
                <a:solidFill>
                  <a:srgbClr val="0000CC"/>
                </a:solidFill>
                <a:latin typeface="Times New Roman" panose="02020603050405020304" pitchFamily="18" charset="0"/>
              </a:rPr>
              <a:t>%</a:t>
            </a:r>
          </a:p>
          <a:p>
            <a:pPr eaLnBrk="1" hangingPunct="1">
              <a:spcBef>
                <a:spcPct val="30000"/>
              </a:spcBef>
              <a:buClrTx/>
              <a:buSzTx/>
              <a:buFontTx/>
              <a:buNone/>
            </a:pPr>
            <a:endParaRPr lang="en-US" altLang="en-US" sz="1400" b="1" dirty="0">
              <a:solidFill>
                <a:srgbClr val="0000CC"/>
              </a:solidFill>
              <a:latin typeface="Times New Roman" panose="02020603050405020304" pitchFamily="18" charset="0"/>
            </a:endParaRPr>
          </a:p>
          <a:p>
            <a:pPr eaLnBrk="1" hangingPunct="1">
              <a:spcBef>
                <a:spcPct val="30000"/>
              </a:spcBef>
              <a:buClrTx/>
              <a:buSzTx/>
              <a:buFontTx/>
              <a:buNone/>
            </a:pPr>
            <a:r>
              <a:rPr lang="en-US" altLang="en-US" sz="1400" b="1" dirty="0" smtClean="0">
                <a:solidFill>
                  <a:srgbClr val="0000CC"/>
                </a:solidFill>
                <a:latin typeface="Times New Roman" panose="02020603050405020304" pitchFamily="18" charset="0"/>
              </a:rPr>
              <a:t>$  0.04  M</a:t>
            </a:r>
            <a:r>
              <a:rPr lang="en-US" altLang="en-US" sz="1400" b="1" dirty="0">
                <a:solidFill>
                  <a:srgbClr val="0000CC"/>
                </a:solidFill>
                <a:latin typeface="Times New Roman" panose="02020603050405020304" pitchFamily="18" charset="0"/>
              </a:rPr>
              <a:t>	 </a:t>
            </a:r>
          </a:p>
          <a:p>
            <a:pPr eaLnBrk="1" hangingPunct="1">
              <a:spcBef>
                <a:spcPct val="30000"/>
              </a:spcBef>
              <a:buClrTx/>
              <a:buSzTx/>
              <a:buFontTx/>
              <a:buNone/>
            </a:pPr>
            <a:endParaRPr lang="en-US" altLang="en-US" sz="1400" b="1" dirty="0">
              <a:solidFill>
                <a:srgbClr val="0000CC"/>
              </a:solidFill>
              <a:latin typeface="Times New Roman" panose="02020603050405020304" pitchFamily="18" charset="0"/>
            </a:endParaRPr>
          </a:p>
          <a:p>
            <a:pPr eaLnBrk="1" hangingPunct="1">
              <a:spcBef>
                <a:spcPct val="30000"/>
              </a:spcBef>
              <a:buClrTx/>
              <a:buSzTx/>
              <a:buFontTx/>
              <a:buNone/>
            </a:pPr>
            <a:r>
              <a:rPr lang="en-US" altLang="en-US" sz="1400" b="1" dirty="0">
                <a:solidFill>
                  <a:srgbClr val="0000CC"/>
                </a:solidFill>
                <a:latin typeface="Times New Roman" panose="02020603050405020304" pitchFamily="18" charset="0"/>
              </a:rPr>
              <a:t>($ </a:t>
            </a:r>
            <a:r>
              <a:rPr lang="en-US" altLang="en-US" sz="1400" b="1" dirty="0" smtClean="0">
                <a:solidFill>
                  <a:srgbClr val="0000CC"/>
                </a:solidFill>
                <a:latin typeface="Times New Roman" panose="02020603050405020304" pitchFamily="18" charset="0"/>
              </a:rPr>
              <a:t>0.12 </a:t>
            </a:r>
            <a:r>
              <a:rPr lang="en-US" altLang="en-US" sz="1400" b="1" dirty="0">
                <a:solidFill>
                  <a:srgbClr val="0000CC"/>
                </a:solidFill>
                <a:latin typeface="Times New Roman" panose="02020603050405020304" pitchFamily="18" charset="0"/>
              </a:rPr>
              <a:t>M)</a:t>
            </a:r>
          </a:p>
          <a:p>
            <a:pPr eaLnBrk="1" hangingPunct="1">
              <a:spcBef>
                <a:spcPct val="30000"/>
              </a:spcBef>
              <a:buClrTx/>
              <a:buSzTx/>
              <a:buFontTx/>
              <a:buNone/>
            </a:pPr>
            <a:endParaRPr lang="en-US" altLang="en-US" sz="1400" b="1" dirty="0">
              <a:solidFill>
                <a:srgbClr val="0000CC"/>
              </a:solidFill>
              <a:latin typeface="Times New Roman" panose="02020603050405020304" pitchFamily="18" charset="0"/>
            </a:endParaRPr>
          </a:p>
          <a:p>
            <a:pPr eaLnBrk="1" hangingPunct="1">
              <a:spcBef>
                <a:spcPct val="30000"/>
              </a:spcBef>
              <a:buClrTx/>
              <a:buSzTx/>
              <a:buFontTx/>
              <a:buNone/>
            </a:pPr>
            <a:r>
              <a:rPr lang="en-US" altLang="en-US" sz="1400" b="1" dirty="0" smtClean="0">
                <a:solidFill>
                  <a:srgbClr val="0000CC"/>
                </a:solidFill>
                <a:latin typeface="Times New Roman" panose="02020603050405020304" pitchFamily="18" charset="0"/>
              </a:rPr>
              <a:t>$ 0.16 M</a:t>
            </a:r>
            <a:endParaRPr lang="en-US" altLang="en-US" sz="1400" b="1" dirty="0">
              <a:solidFill>
                <a:srgbClr val="0000CC"/>
              </a:solidFill>
              <a:latin typeface="Times New Roman" panose="02020603050405020304" pitchFamily="18" charset="0"/>
            </a:endParaRPr>
          </a:p>
        </p:txBody>
      </p:sp>
      <p:sp>
        <p:nvSpPr>
          <p:cNvPr id="21" name="Oval 17"/>
          <p:cNvSpPr>
            <a:spLocks noChangeArrowheads="1"/>
          </p:cNvSpPr>
          <p:nvPr/>
        </p:nvSpPr>
        <p:spPr bwMode="auto">
          <a:xfrm>
            <a:off x="3028733" y="2156249"/>
            <a:ext cx="1295400" cy="685800"/>
          </a:xfrm>
          <a:prstGeom prst="ellipse">
            <a:avLst/>
          </a:prstGeom>
          <a:noFill/>
          <a:ln w="28575" algn="ctr">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0"/>
              </a:spcBef>
              <a:buClrTx/>
              <a:buSzTx/>
              <a:buFontTx/>
              <a:buNone/>
            </a:pPr>
            <a:endParaRPr lang="en-US" altLang="en-US" sz="1800">
              <a:solidFill>
                <a:srgbClr val="FFCC66"/>
              </a:solidFill>
            </a:endParaRPr>
          </a:p>
        </p:txBody>
      </p:sp>
      <p:sp>
        <p:nvSpPr>
          <p:cNvPr id="22" name="Oval 17"/>
          <p:cNvSpPr>
            <a:spLocks noChangeArrowheads="1"/>
          </p:cNvSpPr>
          <p:nvPr/>
        </p:nvSpPr>
        <p:spPr bwMode="auto">
          <a:xfrm>
            <a:off x="3090674" y="3648074"/>
            <a:ext cx="1295400" cy="685800"/>
          </a:xfrm>
          <a:prstGeom prst="ellipse">
            <a:avLst/>
          </a:prstGeom>
          <a:noFill/>
          <a:ln w="28575" algn="ctr">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0"/>
              </a:spcBef>
              <a:buClrTx/>
              <a:buSzTx/>
              <a:buFontTx/>
              <a:buNone/>
            </a:pPr>
            <a:endParaRPr lang="en-US" altLang="en-US" sz="1800">
              <a:solidFill>
                <a:srgbClr val="FFCC66"/>
              </a:solidFill>
            </a:endParaRPr>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8717" y="5923717"/>
            <a:ext cx="2286000" cy="857250"/>
          </a:xfrm>
          <a:prstGeom prst="rect">
            <a:avLst/>
          </a:prstGeom>
        </p:spPr>
      </p:pic>
    </p:spTree>
    <p:extLst>
      <p:ext uri="{BB962C8B-B14F-4D97-AF65-F5344CB8AC3E}">
        <p14:creationId xmlns:p14="http://schemas.microsoft.com/office/powerpoint/2010/main" val="127262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9667" y="218661"/>
            <a:ext cx="7704667" cy="1152938"/>
          </a:xfrm>
        </p:spPr>
        <p:txBody>
          <a:bodyPr/>
          <a:lstStyle/>
          <a:p>
            <a:r>
              <a:rPr lang="en-US" b="1" dirty="0" smtClean="0">
                <a:solidFill>
                  <a:srgbClr val="5F5F5F"/>
                </a:solidFill>
                <a:latin typeface="Times New Roman" panose="02020603050405020304" pitchFamily="18" charset="0"/>
                <a:cs typeface="Times New Roman" panose="02020603050405020304" pitchFamily="18" charset="0"/>
              </a:rPr>
              <a:t>     Product Market </a:t>
            </a:r>
            <a:endParaRPr lang="en-US" b="1" dirty="0">
              <a:solidFill>
                <a:srgbClr val="5F5F5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8717" y="5923717"/>
            <a:ext cx="2286000" cy="857250"/>
          </a:xfrm>
          <a:prstGeom prst="rect">
            <a:avLst/>
          </a:prstGeom>
        </p:spPr>
      </p:pic>
      <p:graphicFrame>
        <p:nvGraphicFramePr>
          <p:cNvPr id="7" name="Object 3"/>
          <p:cNvGraphicFramePr>
            <a:graphicFrameLocks noGrp="1" noChangeAspect="1"/>
          </p:cNvGraphicFramePr>
          <p:nvPr>
            <p:ph idx="1"/>
            <p:extLst>
              <p:ext uri="{D42A27DB-BD31-4B8C-83A1-F6EECF244321}">
                <p14:modId xmlns:p14="http://schemas.microsoft.com/office/powerpoint/2010/main" val="3490210473"/>
              </p:ext>
            </p:extLst>
          </p:nvPr>
        </p:nvGraphicFramePr>
        <p:xfrm>
          <a:off x="1071034" y="1692401"/>
          <a:ext cx="7153275" cy="3906838"/>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4"/>
          <p:cNvSpPr>
            <a:spLocks noChangeArrowheads="1"/>
          </p:cNvSpPr>
          <p:nvPr/>
        </p:nvSpPr>
        <p:spPr bwMode="auto">
          <a:xfrm rot="16234922" flipH="1">
            <a:off x="699558" y="3197696"/>
            <a:ext cx="1457498"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30000"/>
              </a:spcBef>
            </a:pPr>
            <a:r>
              <a:rPr lang="en-US" sz="2000" b="1" dirty="0">
                <a:solidFill>
                  <a:srgbClr val="0000DA"/>
                </a:solidFill>
                <a:latin typeface="Times New Roman" panose="02020603050405020304" pitchFamily="18" charset="0"/>
                <a:cs typeface="Times New Roman" panose="02020603050405020304" pitchFamily="18" charset="0"/>
              </a:rPr>
              <a:t>Revenues</a:t>
            </a:r>
          </a:p>
        </p:txBody>
      </p:sp>
      <p:sp>
        <p:nvSpPr>
          <p:cNvPr id="10" name="Rectangle 10"/>
          <p:cNvSpPr>
            <a:spLocks noChangeArrowheads="1"/>
          </p:cNvSpPr>
          <p:nvPr/>
        </p:nvSpPr>
        <p:spPr bwMode="auto">
          <a:xfrm>
            <a:off x="3667266" y="3605576"/>
            <a:ext cx="2313711"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sz="2000" b="1" dirty="0" smtClean="0">
                <a:solidFill>
                  <a:schemeClr val="bg1">
                    <a:lumMod val="95000"/>
                  </a:schemeClr>
                </a:solidFill>
                <a:latin typeface="Times New Roman" panose="02020603050405020304" pitchFamily="18" charset="0"/>
                <a:cs typeface="Times New Roman" panose="02020603050405020304" pitchFamily="18" charset="0"/>
              </a:rPr>
              <a:t>Market Acceptance</a:t>
            </a:r>
            <a:endParaRPr lang="en-US" sz="2000" b="1" dirty="0">
              <a:solidFill>
                <a:schemeClr val="bg1">
                  <a:lumMod val="95000"/>
                </a:schemeClr>
              </a:solidFill>
              <a:latin typeface="Times New Roman" panose="02020603050405020304" pitchFamily="18" charset="0"/>
              <a:cs typeface="Times New Roman" panose="02020603050405020304" pitchFamily="18" charset="0"/>
            </a:endParaRPr>
          </a:p>
        </p:txBody>
      </p:sp>
      <p:sp>
        <p:nvSpPr>
          <p:cNvPr id="11" name="Rectangle 10"/>
          <p:cNvSpPr>
            <a:spLocks noChangeArrowheads="1"/>
          </p:cNvSpPr>
          <p:nvPr/>
        </p:nvSpPr>
        <p:spPr bwMode="auto">
          <a:xfrm>
            <a:off x="2088595" y="4380760"/>
            <a:ext cx="1741181"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sz="2000" b="1" dirty="0">
                <a:solidFill>
                  <a:schemeClr val="bg1">
                    <a:lumMod val="95000"/>
                  </a:schemeClr>
                </a:solidFill>
                <a:latin typeface="Times New Roman" panose="02020603050405020304" pitchFamily="18" charset="0"/>
                <a:cs typeface="Times New Roman" panose="02020603050405020304" pitchFamily="18" charset="0"/>
              </a:rPr>
              <a:t>Initial </a:t>
            </a:r>
            <a:r>
              <a:rPr lang="en-US" sz="2000" b="1" dirty="0" smtClean="0">
                <a:solidFill>
                  <a:schemeClr val="bg1">
                    <a:lumMod val="95000"/>
                  </a:schemeClr>
                </a:solidFill>
                <a:latin typeface="Times New Roman" panose="02020603050405020304" pitchFamily="18" charset="0"/>
                <a:cs typeface="Times New Roman" panose="02020603050405020304" pitchFamily="18" charset="0"/>
              </a:rPr>
              <a:t>Market</a:t>
            </a:r>
            <a:endParaRPr lang="en-US" sz="2000" b="1" dirty="0">
              <a:solidFill>
                <a:schemeClr val="bg1">
                  <a:lumMod val="95000"/>
                </a:schemeClr>
              </a:solidFill>
              <a:latin typeface="Times New Roman" panose="02020603050405020304" pitchFamily="18" charset="0"/>
              <a:cs typeface="Times New Roman" panose="02020603050405020304" pitchFamily="18" charset="0"/>
            </a:endParaRPr>
          </a:p>
        </p:txBody>
      </p:sp>
      <p:sp>
        <p:nvSpPr>
          <p:cNvPr id="12" name="Rectangle 4"/>
          <p:cNvSpPr>
            <a:spLocks noChangeArrowheads="1"/>
          </p:cNvSpPr>
          <p:nvPr/>
        </p:nvSpPr>
        <p:spPr bwMode="auto">
          <a:xfrm flipH="1">
            <a:off x="4371975" y="5615592"/>
            <a:ext cx="1457498"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30000"/>
              </a:spcBef>
            </a:pPr>
            <a:r>
              <a:rPr lang="en-US" sz="2000" b="1" dirty="0" smtClean="0">
                <a:solidFill>
                  <a:srgbClr val="0000DA"/>
                </a:solidFill>
                <a:latin typeface="Times New Roman" panose="02020603050405020304" pitchFamily="18" charset="0"/>
                <a:cs typeface="Times New Roman" panose="02020603050405020304" pitchFamily="18" charset="0"/>
              </a:rPr>
              <a:t>Time</a:t>
            </a:r>
            <a:endParaRPr lang="en-US" sz="2000" b="1" dirty="0">
              <a:solidFill>
                <a:srgbClr val="0000D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43956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9667" y="218661"/>
            <a:ext cx="7704667" cy="1152938"/>
          </a:xfrm>
        </p:spPr>
        <p:txBody>
          <a:bodyPr/>
          <a:lstStyle/>
          <a:p>
            <a:r>
              <a:rPr lang="en-US" b="1" dirty="0" smtClean="0">
                <a:solidFill>
                  <a:srgbClr val="5F5F5F"/>
                </a:solidFill>
                <a:latin typeface="Times New Roman" panose="02020603050405020304" pitchFamily="18" charset="0"/>
                <a:cs typeface="Times New Roman" panose="02020603050405020304" pitchFamily="18" charset="0"/>
              </a:rPr>
              <a:t>Network Product Sales</a:t>
            </a:r>
            <a:endParaRPr lang="en-US" b="1" dirty="0">
              <a:solidFill>
                <a:srgbClr val="5F5F5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8717" y="5923717"/>
            <a:ext cx="2286000" cy="857250"/>
          </a:xfrm>
          <a:prstGeom prst="rect">
            <a:avLst/>
          </a:prstGeom>
        </p:spPr>
      </p:pic>
      <p:graphicFrame>
        <p:nvGraphicFramePr>
          <p:cNvPr id="12" name="Chart 11"/>
          <p:cNvGraphicFramePr/>
          <p:nvPr>
            <p:extLst>
              <p:ext uri="{D42A27DB-BD31-4B8C-83A1-F6EECF244321}">
                <p14:modId xmlns:p14="http://schemas.microsoft.com/office/powerpoint/2010/main" val="1114957719"/>
              </p:ext>
            </p:extLst>
          </p:nvPr>
        </p:nvGraphicFramePr>
        <p:xfrm>
          <a:off x="1785717" y="1615658"/>
          <a:ext cx="6096000"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p:cNvSpPr>
            <a:spLocks noChangeArrowheads="1"/>
          </p:cNvSpPr>
          <p:nvPr/>
        </p:nvSpPr>
        <p:spPr bwMode="auto">
          <a:xfrm>
            <a:off x="4099854" y="1808292"/>
            <a:ext cx="16145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b="1" dirty="0" smtClean="0">
                <a:solidFill>
                  <a:schemeClr val="bg1">
                    <a:lumMod val="50000"/>
                  </a:schemeClr>
                </a:solidFill>
                <a:latin typeface="Times New Roman" panose="02020603050405020304" pitchFamily="18" charset="0"/>
              </a:rPr>
              <a:t> </a:t>
            </a:r>
            <a:r>
              <a:rPr lang="en-US" altLang="en-US" sz="1800" b="1" dirty="0" smtClean="0">
                <a:solidFill>
                  <a:schemeClr val="bg1">
                    <a:lumMod val="50000"/>
                  </a:schemeClr>
                </a:solidFill>
                <a:latin typeface="Times New Roman" panose="02020603050405020304" pitchFamily="18" charset="0"/>
              </a:rPr>
              <a:t>607</a:t>
            </a:r>
            <a:r>
              <a:rPr lang="en-US" altLang="en-US" sz="1800" b="1" dirty="0" smtClean="0">
                <a:solidFill>
                  <a:schemeClr val="bg1">
                    <a:lumMod val="50000"/>
                  </a:schemeClr>
                </a:solidFill>
                <a:latin typeface="Times New Roman" panose="02020603050405020304" pitchFamily="18" charset="0"/>
              </a:rPr>
              <a:t> </a:t>
            </a:r>
            <a:r>
              <a:rPr lang="en-US" altLang="en-US" sz="1800" b="1" dirty="0" smtClean="0">
                <a:solidFill>
                  <a:schemeClr val="bg1">
                    <a:lumMod val="50000"/>
                  </a:schemeClr>
                </a:solidFill>
                <a:latin typeface="Times New Roman" panose="02020603050405020304" pitchFamily="18" charset="0"/>
              </a:rPr>
              <a:t>% CAGR</a:t>
            </a:r>
          </a:p>
          <a:p>
            <a:pPr algn="ctr" eaLnBrk="1" hangingPunct="1">
              <a:spcBef>
                <a:spcPct val="0"/>
              </a:spcBef>
              <a:buClrTx/>
              <a:buSzTx/>
              <a:buFontTx/>
              <a:buNone/>
            </a:pPr>
            <a:r>
              <a:rPr lang="en-US" altLang="en-US" sz="1800" b="1" dirty="0" smtClean="0">
                <a:solidFill>
                  <a:schemeClr val="bg1">
                    <a:lumMod val="50000"/>
                  </a:schemeClr>
                </a:solidFill>
                <a:latin typeface="Times New Roman" panose="02020603050405020304" pitchFamily="18" charset="0"/>
              </a:rPr>
              <a:t>2011 - 2013 </a:t>
            </a:r>
            <a:endParaRPr lang="en-US" altLang="en-US" sz="1800" b="1" dirty="0">
              <a:solidFill>
                <a:schemeClr val="bg1">
                  <a:lumMod val="50000"/>
                </a:schemeClr>
              </a:solidFill>
              <a:latin typeface="Times New Roman" panose="02020603050405020304" pitchFamily="18" charset="0"/>
            </a:endParaRPr>
          </a:p>
        </p:txBody>
      </p:sp>
    </p:spTree>
    <p:extLst>
      <p:ext uri="{BB962C8B-B14F-4D97-AF65-F5344CB8AC3E}">
        <p14:creationId xmlns:p14="http://schemas.microsoft.com/office/powerpoint/2010/main" val="28653220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9667" y="218661"/>
            <a:ext cx="7704667" cy="1152938"/>
          </a:xfrm>
        </p:spPr>
        <p:txBody>
          <a:bodyPr/>
          <a:lstStyle/>
          <a:p>
            <a:r>
              <a:rPr lang="en-US" b="1" dirty="0" smtClean="0">
                <a:solidFill>
                  <a:srgbClr val="5F5F5F"/>
                </a:solidFill>
                <a:latin typeface="Times New Roman" panose="02020603050405020304" pitchFamily="18" charset="0"/>
                <a:cs typeface="Times New Roman" panose="02020603050405020304" pitchFamily="18" charset="0"/>
              </a:rPr>
              <a:t>IP Cameras</a:t>
            </a:r>
            <a:endParaRPr lang="en-US" b="1" dirty="0">
              <a:solidFill>
                <a:srgbClr val="5F5F5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8717" y="5923717"/>
            <a:ext cx="2286000" cy="857250"/>
          </a:xfrm>
          <a:prstGeom prst="rect">
            <a:avLst/>
          </a:prstGeom>
        </p:spPr>
      </p:pic>
      <p:pic>
        <p:nvPicPr>
          <p:cNvPr id="6" name="Picture 5"/>
          <p:cNvPicPr>
            <a:picLocks noChangeAspect="1"/>
          </p:cNvPicPr>
          <p:nvPr/>
        </p:nvPicPr>
        <p:blipFill>
          <a:blip r:embed="rId4"/>
          <a:stretch>
            <a:fillRect/>
          </a:stretch>
        </p:blipFill>
        <p:spPr>
          <a:xfrm>
            <a:off x="1311087" y="1681733"/>
            <a:ext cx="6884211" cy="3931850"/>
          </a:xfrm>
          <a:prstGeom prst="rect">
            <a:avLst/>
          </a:prstGeom>
        </p:spPr>
      </p:pic>
    </p:spTree>
    <p:extLst>
      <p:ext uri="{BB962C8B-B14F-4D97-AF65-F5344CB8AC3E}">
        <p14:creationId xmlns:p14="http://schemas.microsoft.com/office/powerpoint/2010/main" val="14987766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9667" y="218661"/>
            <a:ext cx="7704667" cy="1152938"/>
          </a:xfrm>
        </p:spPr>
        <p:txBody>
          <a:bodyPr/>
          <a:lstStyle/>
          <a:p>
            <a:r>
              <a:rPr lang="en-US" b="1" dirty="0" smtClean="0">
                <a:solidFill>
                  <a:srgbClr val="5F5F5F"/>
                </a:solidFill>
                <a:latin typeface="Times New Roman" panose="02020603050405020304" pitchFamily="18" charset="0"/>
                <a:cs typeface="Times New Roman" panose="02020603050405020304" pitchFamily="18" charset="0"/>
              </a:rPr>
              <a:t>Direct IP Recorder</a:t>
            </a:r>
            <a:endParaRPr lang="en-US" b="1" dirty="0">
              <a:solidFill>
                <a:srgbClr val="5F5F5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8717" y="5923717"/>
            <a:ext cx="2286000" cy="857250"/>
          </a:xfrm>
          <a:prstGeom prst="rect">
            <a:avLst/>
          </a:prstGeom>
        </p:spPr>
      </p:pic>
      <p:pic>
        <p:nvPicPr>
          <p:cNvPr id="6" name="Picture 5"/>
          <p:cNvPicPr>
            <a:picLocks noChangeAspect="1"/>
          </p:cNvPicPr>
          <p:nvPr/>
        </p:nvPicPr>
        <p:blipFill>
          <a:blip r:embed="rId4"/>
          <a:stretch>
            <a:fillRect/>
          </a:stretch>
        </p:blipFill>
        <p:spPr>
          <a:xfrm>
            <a:off x="1459832" y="2034248"/>
            <a:ext cx="6894092" cy="3560605"/>
          </a:xfrm>
          <a:prstGeom prst="rect">
            <a:avLst/>
          </a:prstGeom>
        </p:spPr>
      </p:pic>
    </p:spTree>
    <p:extLst>
      <p:ext uri="{BB962C8B-B14F-4D97-AF65-F5344CB8AC3E}">
        <p14:creationId xmlns:p14="http://schemas.microsoft.com/office/powerpoint/2010/main" val="28444050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8209" y="283847"/>
            <a:ext cx="2743200" cy="1028700"/>
          </a:xfrm>
          <a:prstGeom prst="rect">
            <a:avLst/>
          </a:prstGeom>
        </p:spPr>
      </p:pic>
      <p:sp>
        <p:nvSpPr>
          <p:cNvPr id="5" name="TextBox 4"/>
          <p:cNvSpPr txBox="1"/>
          <p:nvPr/>
        </p:nvSpPr>
        <p:spPr>
          <a:xfrm>
            <a:off x="1216534" y="5506322"/>
            <a:ext cx="6996275" cy="707886"/>
          </a:xfrm>
          <a:prstGeom prst="rect">
            <a:avLst/>
          </a:prstGeom>
          <a:effectLst/>
        </p:spPr>
        <p:txBody>
          <a:bodyPr vert="horz" lIns="91440" tIns="45720" rIns="91440" bIns="45720" rtlCol="0" anchor="ctr">
            <a:normAutofit fontScale="62500" lnSpcReduction="20000"/>
          </a:bodyPr>
          <a:lstStyle>
            <a:lvl1pPr algn="ctr" defTabSz="457200">
              <a:spcBef>
                <a:spcPct val="0"/>
              </a:spcBef>
              <a:buNone/>
              <a:defRPr sz="4000" b="1" cap="none">
                <a:ln w="3175" cmpd="sng">
                  <a:noFill/>
                </a:ln>
                <a:effectLst/>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2400" dirty="0">
                <a:solidFill>
                  <a:srgbClr val="5F5F5F"/>
                </a:solidFill>
                <a:latin typeface="Times New Roman" panose="02020603050405020304" pitchFamily="18" charset="0"/>
              </a:rPr>
              <a:t/>
            </a:r>
            <a:br>
              <a:rPr lang="en-US" sz="2400" dirty="0">
                <a:solidFill>
                  <a:srgbClr val="5F5F5F"/>
                </a:solidFill>
                <a:latin typeface="Times New Roman" panose="02020603050405020304" pitchFamily="18" charset="0"/>
              </a:rPr>
            </a:br>
            <a:r>
              <a:rPr lang="en-US" sz="2400" dirty="0" smtClean="0">
                <a:solidFill>
                  <a:srgbClr val="5F5F5F"/>
                </a:solidFill>
                <a:latin typeface="Times New Roman" panose="02020603050405020304" pitchFamily="18" charset="0"/>
              </a:rPr>
              <a:t>Facility </a:t>
            </a:r>
            <a:r>
              <a:rPr lang="en-US" sz="2400" dirty="0">
                <a:solidFill>
                  <a:srgbClr val="5F5F5F"/>
                </a:solidFill>
                <a:latin typeface="Times New Roman" panose="02020603050405020304" pitchFamily="18" charset="0"/>
              </a:rPr>
              <a:t>in </a:t>
            </a:r>
            <a:r>
              <a:rPr lang="en-US" sz="2400" dirty="0" smtClean="0">
                <a:solidFill>
                  <a:srgbClr val="5F5F5F"/>
                </a:solidFill>
                <a:latin typeface="Times New Roman" panose="02020603050405020304" pitchFamily="18" charset="0"/>
              </a:rPr>
              <a:t>Poway, California</a:t>
            </a:r>
          </a:p>
          <a:p>
            <a:r>
              <a:rPr lang="en-US" sz="2400" dirty="0" smtClean="0">
                <a:solidFill>
                  <a:srgbClr val="5F5F5F"/>
                </a:solidFill>
                <a:latin typeface="Times New Roman" panose="02020603050405020304" pitchFamily="18" charset="0"/>
              </a:rPr>
              <a:t>Acquired June 6, 2014</a:t>
            </a:r>
            <a:endParaRPr lang="en-US" sz="2400" dirty="0">
              <a:solidFill>
                <a:srgbClr val="5F5F5F"/>
              </a:solidFill>
              <a:latin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556880" y="1889976"/>
            <a:ext cx="6172910" cy="3366304"/>
          </a:xfrm>
          <a:prstGeom prst="rect">
            <a:avLst/>
          </a:prstGeom>
        </p:spPr>
      </p:pic>
    </p:spTree>
    <p:extLst>
      <p:ext uri="{BB962C8B-B14F-4D97-AF65-F5344CB8AC3E}">
        <p14:creationId xmlns:p14="http://schemas.microsoft.com/office/powerpoint/2010/main" val="313531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7132" y="5852904"/>
            <a:ext cx="2286000" cy="857250"/>
          </a:xfrm>
          <a:prstGeom prst="rect">
            <a:avLst/>
          </a:prstGeom>
        </p:spPr>
      </p:pic>
      <p:sp>
        <p:nvSpPr>
          <p:cNvPr id="6" name="TextBox 5"/>
          <p:cNvSpPr txBox="1"/>
          <p:nvPr/>
        </p:nvSpPr>
        <p:spPr>
          <a:xfrm>
            <a:off x="1965960" y="2042591"/>
            <a:ext cx="5552173" cy="3139321"/>
          </a:xfrm>
          <a:prstGeom prst="rect">
            <a:avLst/>
          </a:prstGeom>
          <a:noFill/>
        </p:spPr>
        <p:txBody>
          <a:bodyPr wrap="square" rtlCol="0">
            <a:spAutoFit/>
          </a:bodyPr>
          <a:lstStyle/>
          <a:p>
            <a:r>
              <a:rPr lang="en-US" b="1" dirty="0" smtClean="0">
                <a:solidFill>
                  <a:srgbClr val="5F5F5F"/>
                </a:solidFill>
                <a:latin typeface="Times New Roman" panose="02020603050405020304" pitchFamily="18" charset="0"/>
                <a:cs typeface="Times New Roman" panose="02020603050405020304" pitchFamily="18" charset="0"/>
              </a:rPr>
              <a:t>CohuHD is a </a:t>
            </a:r>
            <a:r>
              <a:rPr lang="en-US" b="1" u="sng" dirty="0" smtClean="0">
                <a:solidFill>
                  <a:srgbClr val="5F5F5F"/>
                </a:solidFill>
                <a:uFill>
                  <a:solidFill>
                    <a:srgbClr val="0000CC"/>
                  </a:solidFill>
                </a:uFill>
                <a:latin typeface="Times New Roman" panose="02020603050405020304" pitchFamily="18" charset="0"/>
                <a:cs typeface="Times New Roman" panose="02020603050405020304" pitchFamily="18" charset="0"/>
              </a:rPr>
              <a:t>leading manufacturer of  video surveillance camera systems for use in mission-critical, sensitive environments</a:t>
            </a:r>
            <a:r>
              <a:rPr lang="en-US" b="1" dirty="0" smtClean="0">
                <a:solidFill>
                  <a:srgbClr val="5F5F5F"/>
                </a:solidFill>
                <a:latin typeface="Times New Roman" panose="02020603050405020304" pitchFamily="18" charset="0"/>
                <a:cs typeface="Times New Roman" panose="02020603050405020304" pitchFamily="18" charset="0"/>
              </a:rPr>
              <a:t>.  Integrating the latest video compression and High Definition IP technology into its innovative, rugged video camera systems. Cohu’s line of high quality HD cameras and management software can be found on the international space station, monitoring the </a:t>
            </a:r>
            <a:r>
              <a:rPr lang="en-US" b="1" u="sng" dirty="0" smtClean="0">
                <a:solidFill>
                  <a:srgbClr val="5F5F5F"/>
                </a:solidFill>
                <a:uFill>
                  <a:solidFill>
                    <a:srgbClr val="0000CC"/>
                  </a:solidFill>
                </a:uFill>
                <a:latin typeface="Times New Roman" panose="02020603050405020304" pitchFamily="18" charset="0"/>
                <a:cs typeface="Times New Roman" panose="02020603050405020304" pitchFamily="18" charset="0"/>
              </a:rPr>
              <a:t>busiest freeways and ports, military bases, U.S. Navy ships, oil refineries, nuclear reactors, mines, and other critical installations</a:t>
            </a:r>
            <a:r>
              <a:rPr lang="en-US" b="1" dirty="0" smtClean="0">
                <a:solidFill>
                  <a:srgbClr val="5F5F5F"/>
                </a:solidFill>
                <a:latin typeface="Times New Roman" panose="02020603050405020304" pitchFamily="18" charset="0"/>
                <a:cs typeface="Times New Roman" panose="02020603050405020304" pitchFamily="18" charset="0"/>
              </a:rPr>
              <a:t> around the globe.</a:t>
            </a:r>
            <a:endParaRPr lang="en-US" b="1" dirty="0">
              <a:solidFill>
                <a:srgbClr val="5F5F5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3577852" y="285346"/>
            <a:ext cx="2743438" cy="1024217"/>
          </a:xfrm>
          <a:prstGeom prst="rect">
            <a:avLst/>
          </a:prstGeom>
        </p:spPr>
      </p:pic>
    </p:spTree>
    <p:extLst>
      <p:ext uri="{BB962C8B-B14F-4D97-AF65-F5344CB8AC3E}">
        <p14:creationId xmlns:p14="http://schemas.microsoft.com/office/powerpoint/2010/main" val="1143259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7132" y="5852904"/>
            <a:ext cx="2286000" cy="857250"/>
          </a:xfrm>
          <a:prstGeom prst="rect">
            <a:avLst/>
          </a:prstGeom>
        </p:spPr>
      </p:pic>
      <p:pic>
        <p:nvPicPr>
          <p:cNvPr id="7" name="Picture 6"/>
          <p:cNvPicPr>
            <a:picLocks noChangeAspect="1"/>
          </p:cNvPicPr>
          <p:nvPr/>
        </p:nvPicPr>
        <p:blipFill>
          <a:blip r:embed="rId4"/>
          <a:stretch>
            <a:fillRect/>
          </a:stretch>
        </p:blipFill>
        <p:spPr>
          <a:xfrm>
            <a:off x="1010127" y="1295800"/>
            <a:ext cx="4548010" cy="4871126"/>
          </a:xfrm>
          <a:prstGeom prst="rect">
            <a:avLst/>
          </a:prstGeom>
        </p:spPr>
      </p:pic>
      <p:pic>
        <p:nvPicPr>
          <p:cNvPr id="6" name="Picture 5"/>
          <p:cNvPicPr>
            <a:picLocks noChangeAspect="1"/>
          </p:cNvPicPr>
          <p:nvPr/>
        </p:nvPicPr>
        <p:blipFill>
          <a:blip r:embed="rId5"/>
          <a:stretch>
            <a:fillRect/>
          </a:stretch>
        </p:blipFill>
        <p:spPr>
          <a:xfrm>
            <a:off x="5558137" y="2504904"/>
            <a:ext cx="3398679" cy="3100931"/>
          </a:xfrm>
          <a:prstGeom prst="rect">
            <a:avLst/>
          </a:prstGeom>
          <a:ln>
            <a:solidFill>
              <a:srgbClr val="0000CC"/>
            </a:solidFill>
          </a:ln>
        </p:spPr>
      </p:pic>
      <p:sp>
        <p:nvSpPr>
          <p:cNvPr id="8" name="Rectangle 7"/>
          <p:cNvSpPr/>
          <p:nvPr/>
        </p:nvSpPr>
        <p:spPr>
          <a:xfrm>
            <a:off x="6592708" y="2504903"/>
            <a:ext cx="265685" cy="431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39630" y="4278708"/>
            <a:ext cx="854759" cy="227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97972" y="2884968"/>
            <a:ext cx="146376" cy="1393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844347" y="3832031"/>
            <a:ext cx="1112468" cy="227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6200000">
            <a:off x="6378730" y="4929894"/>
            <a:ext cx="1112469" cy="227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073717" y="4521828"/>
            <a:ext cx="266340" cy="1084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558137" y="2504902"/>
            <a:ext cx="3398678" cy="3100932"/>
          </a:xfrm>
          <a:prstGeom prst="rect">
            <a:avLst/>
          </a:prstGeom>
          <a:noFill/>
          <a:ln w="508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stretch>
            <a:fillRect/>
          </a:stretch>
        </p:blipFill>
        <p:spPr>
          <a:xfrm>
            <a:off x="3572489" y="271583"/>
            <a:ext cx="2743438" cy="1024217"/>
          </a:xfrm>
          <a:prstGeom prst="rect">
            <a:avLst/>
          </a:prstGeom>
        </p:spPr>
      </p:pic>
    </p:spTree>
    <p:extLst>
      <p:ext uri="{BB962C8B-B14F-4D97-AF65-F5344CB8AC3E}">
        <p14:creationId xmlns:p14="http://schemas.microsoft.com/office/powerpoint/2010/main" val="2112994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9793" y="3389239"/>
            <a:ext cx="3657607" cy="1371603"/>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1829" y="4790659"/>
            <a:ext cx="3657607" cy="457201"/>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1829" y="3240152"/>
            <a:ext cx="3657607" cy="137160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3793" y="1530546"/>
            <a:ext cx="4572000" cy="1142999"/>
          </a:xfrm>
          <a:prstGeom prst="rect">
            <a:avLst/>
          </a:prstGeom>
        </p:spPr>
      </p:pic>
    </p:spTree>
    <p:extLst>
      <p:ext uri="{BB962C8B-B14F-4D97-AF65-F5344CB8AC3E}">
        <p14:creationId xmlns:p14="http://schemas.microsoft.com/office/powerpoint/2010/main" val="30459360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7132" y="5852904"/>
            <a:ext cx="2286000" cy="857250"/>
          </a:xfrm>
          <a:prstGeom prst="rect">
            <a:avLst/>
          </a:prstGeom>
        </p:spPr>
      </p:pic>
      <p:pic>
        <p:nvPicPr>
          <p:cNvPr id="3" name="Picture 2"/>
          <p:cNvPicPr>
            <a:picLocks noChangeAspect="1"/>
          </p:cNvPicPr>
          <p:nvPr/>
        </p:nvPicPr>
        <p:blipFill>
          <a:blip r:embed="rId4"/>
          <a:stretch>
            <a:fillRect/>
          </a:stretch>
        </p:blipFill>
        <p:spPr>
          <a:xfrm>
            <a:off x="1503479" y="1808785"/>
            <a:ext cx="7165558" cy="3606933"/>
          </a:xfrm>
          <a:prstGeom prst="rect">
            <a:avLst/>
          </a:prstGeom>
        </p:spPr>
      </p:pic>
      <p:pic>
        <p:nvPicPr>
          <p:cNvPr id="7" name="Picture 6"/>
          <p:cNvPicPr>
            <a:picLocks noChangeAspect="1"/>
          </p:cNvPicPr>
          <p:nvPr/>
        </p:nvPicPr>
        <p:blipFill>
          <a:blip r:embed="rId5"/>
          <a:stretch>
            <a:fillRect/>
          </a:stretch>
        </p:blipFill>
        <p:spPr>
          <a:xfrm>
            <a:off x="3550477" y="289016"/>
            <a:ext cx="2743438" cy="1024217"/>
          </a:xfrm>
          <a:prstGeom prst="rect">
            <a:avLst/>
          </a:prstGeom>
        </p:spPr>
      </p:pic>
    </p:spTree>
    <p:extLst>
      <p:ext uri="{BB962C8B-B14F-4D97-AF65-F5344CB8AC3E}">
        <p14:creationId xmlns:p14="http://schemas.microsoft.com/office/powerpoint/2010/main" val="1029871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9667" y="218661"/>
            <a:ext cx="7704667" cy="1152938"/>
          </a:xfrm>
        </p:spPr>
        <p:txBody>
          <a:bodyPr/>
          <a:lstStyle/>
          <a:p>
            <a:r>
              <a:rPr lang="en-US" b="1" dirty="0" smtClean="0">
                <a:solidFill>
                  <a:srgbClr val="5F5F5F"/>
                </a:solidFill>
                <a:latin typeface="Times New Roman" panose="02020603050405020304" pitchFamily="18" charset="0"/>
                <a:cs typeface="Times New Roman" panose="02020603050405020304" pitchFamily="18" charset="0"/>
              </a:rPr>
              <a:t>CohuHD Facility</a:t>
            </a:r>
            <a:endParaRPr lang="en-US" b="1" dirty="0">
              <a:solidFill>
                <a:srgbClr val="5F5F5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7132" y="5852904"/>
            <a:ext cx="2286000" cy="85725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5568" y="2019397"/>
            <a:ext cx="2581593" cy="168170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3084" y="4584396"/>
            <a:ext cx="2581594" cy="171655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3059" y="1979831"/>
            <a:ext cx="2527299" cy="1716558"/>
          </a:xfrm>
          <a:prstGeom prst="rect">
            <a:avLst/>
          </a:prstGeom>
        </p:spPr>
      </p:pic>
      <p:sp>
        <p:nvSpPr>
          <p:cNvPr id="8" name="Rectangle 10"/>
          <p:cNvSpPr>
            <a:spLocks noChangeArrowheads="1"/>
          </p:cNvSpPr>
          <p:nvPr/>
        </p:nvSpPr>
        <p:spPr bwMode="auto">
          <a:xfrm>
            <a:off x="1440942" y="1435807"/>
            <a:ext cx="28860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400" b="1" dirty="0" smtClean="0">
                <a:solidFill>
                  <a:srgbClr val="5F5F5F"/>
                </a:solidFill>
                <a:latin typeface="Times New Roman" panose="02020603050405020304" pitchFamily="18" charset="0"/>
                <a:cs typeface="Times New Roman" panose="02020603050405020304" pitchFamily="18" charset="0"/>
              </a:rPr>
              <a:t>SMT and Wave Flow</a:t>
            </a:r>
            <a:endParaRPr lang="en-US" altLang="en-US" sz="1400" b="1" dirty="0">
              <a:solidFill>
                <a:srgbClr val="5F5F5F"/>
              </a:solidFill>
              <a:latin typeface="Times New Roman" panose="02020603050405020304" pitchFamily="18" charset="0"/>
              <a:cs typeface="Times New Roman" panose="02020603050405020304" pitchFamily="18" charset="0"/>
            </a:endParaRPr>
          </a:p>
          <a:p>
            <a:pPr algn="ctr" eaLnBrk="1" hangingPunct="1">
              <a:spcBef>
                <a:spcPct val="0"/>
              </a:spcBef>
              <a:buClrTx/>
              <a:buSzTx/>
              <a:buFontTx/>
              <a:buNone/>
            </a:pPr>
            <a:r>
              <a:rPr lang="en-US" altLang="en-US" sz="1400" b="1" dirty="0" smtClean="0">
                <a:solidFill>
                  <a:srgbClr val="5F5F5F"/>
                </a:solidFill>
                <a:latin typeface="Times New Roman" panose="02020603050405020304" pitchFamily="18" charset="0"/>
                <a:cs typeface="Times New Roman" panose="02020603050405020304" pitchFamily="18" charset="0"/>
              </a:rPr>
              <a:t>Soldering Machines</a:t>
            </a:r>
            <a:endParaRPr lang="en-US" altLang="en-US" sz="1400" b="1" dirty="0">
              <a:solidFill>
                <a:srgbClr val="5F5F5F"/>
              </a:solidFill>
              <a:latin typeface="Times New Roman" panose="02020603050405020304" pitchFamily="18" charset="0"/>
              <a:cs typeface="Times New Roman" panose="02020603050405020304" pitchFamily="18" charset="0"/>
            </a:endParaRPr>
          </a:p>
        </p:txBody>
      </p:sp>
      <p:sp>
        <p:nvSpPr>
          <p:cNvPr id="9" name="Rectangle 10"/>
          <p:cNvSpPr>
            <a:spLocks noChangeArrowheads="1"/>
          </p:cNvSpPr>
          <p:nvPr/>
        </p:nvSpPr>
        <p:spPr bwMode="auto">
          <a:xfrm>
            <a:off x="3180843" y="3997900"/>
            <a:ext cx="2886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400" b="1" dirty="0" smtClean="0">
                <a:solidFill>
                  <a:srgbClr val="5F5F5F"/>
                </a:solidFill>
                <a:latin typeface="Times New Roman" panose="02020603050405020304" pitchFamily="18" charset="0"/>
                <a:cs typeface="Times New Roman" panose="02020603050405020304" pitchFamily="18" charset="0"/>
              </a:rPr>
              <a:t>Demand Flow</a:t>
            </a:r>
          </a:p>
          <a:p>
            <a:pPr algn="ctr" eaLnBrk="1" hangingPunct="1">
              <a:spcBef>
                <a:spcPct val="0"/>
              </a:spcBef>
              <a:buClrTx/>
              <a:buSzTx/>
              <a:buFontTx/>
              <a:buNone/>
            </a:pPr>
            <a:r>
              <a:rPr lang="en-US" altLang="en-US" sz="1400" b="1" dirty="0" smtClean="0">
                <a:solidFill>
                  <a:srgbClr val="5F5F5F"/>
                </a:solidFill>
                <a:latin typeface="Times New Roman" panose="02020603050405020304" pitchFamily="18" charset="0"/>
                <a:cs typeface="Times New Roman" panose="02020603050405020304" pitchFamily="18" charset="0"/>
              </a:rPr>
              <a:t>Technology Production Line</a:t>
            </a:r>
            <a:endParaRPr lang="en-US" altLang="en-US" sz="1400" b="1" dirty="0">
              <a:solidFill>
                <a:srgbClr val="5F5F5F"/>
              </a:solidFill>
              <a:latin typeface="Times New Roman" panose="02020603050405020304" pitchFamily="18" charset="0"/>
              <a:cs typeface="Times New Roman" panose="02020603050405020304" pitchFamily="18" charset="0"/>
            </a:endParaRPr>
          </a:p>
        </p:txBody>
      </p:sp>
      <p:sp>
        <p:nvSpPr>
          <p:cNvPr id="12" name="Rectangle 10"/>
          <p:cNvSpPr>
            <a:spLocks noChangeArrowheads="1"/>
          </p:cNvSpPr>
          <p:nvPr/>
        </p:nvSpPr>
        <p:spPr bwMode="auto">
          <a:xfrm>
            <a:off x="4899255" y="1371599"/>
            <a:ext cx="2886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400" b="1" dirty="0" smtClean="0">
                <a:solidFill>
                  <a:srgbClr val="5F5F5F"/>
                </a:solidFill>
                <a:latin typeface="Times New Roman" panose="02020603050405020304" pitchFamily="18" charset="0"/>
                <a:cs typeface="Times New Roman" panose="02020603050405020304" pitchFamily="18" charset="0"/>
              </a:rPr>
              <a:t>Demand Flow</a:t>
            </a:r>
          </a:p>
          <a:p>
            <a:pPr algn="ctr" eaLnBrk="1" hangingPunct="1">
              <a:spcBef>
                <a:spcPct val="0"/>
              </a:spcBef>
              <a:buClrTx/>
              <a:buSzTx/>
              <a:buFontTx/>
              <a:buNone/>
            </a:pPr>
            <a:r>
              <a:rPr lang="en-US" altLang="en-US" sz="1400" b="1" dirty="0" smtClean="0">
                <a:solidFill>
                  <a:srgbClr val="5F5F5F"/>
                </a:solidFill>
                <a:latin typeface="Times New Roman" panose="02020603050405020304" pitchFamily="18" charset="0"/>
                <a:cs typeface="Times New Roman" panose="02020603050405020304" pitchFamily="18" charset="0"/>
              </a:rPr>
              <a:t>Technology Production Line</a:t>
            </a:r>
            <a:endParaRPr lang="en-US" altLang="en-US" sz="1400" b="1"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6757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9667" y="218661"/>
            <a:ext cx="7704667" cy="1152938"/>
          </a:xfrm>
        </p:spPr>
        <p:txBody>
          <a:bodyPr/>
          <a:lstStyle/>
          <a:p>
            <a:r>
              <a:rPr lang="en-US" b="1" dirty="0" smtClean="0">
                <a:solidFill>
                  <a:srgbClr val="5F5F5F"/>
                </a:solidFill>
                <a:latin typeface="Times New Roman" panose="02020603050405020304" pitchFamily="18" charset="0"/>
                <a:cs typeface="Times New Roman" panose="02020603050405020304" pitchFamily="18" charset="0"/>
              </a:rPr>
              <a:t>CohuHD Facility</a:t>
            </a:r>
            <a:endParaRPr lang="en-US" b="1" dirty="0">
              <a:solidFill>
                <a:srgbClr val="5F5F5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7132" y="5852904"/>
            <a:ext cx="2286000" cy="85725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2366" y="2950723"/>
            <a:ext cx="2996417" cy="216334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6718" y="2950723"/>
            <a:ext cx="2997441" cy="2163343"/>
          </a:xfrm>
          <a:prstGeom prst="rect">
            <a:avLst/>
          </a:prstGeom>
        </p:spPr>
      </p:pic>
      <p:sp>
        <p:nvSpPr>
          <p:cNvPr id="7" name="Rectangle 10"/>
          <p:cNvSpPr>
            <a:spLocks noChangeArrowheads="1"/>
          </p:cNvSpPr>
          <p:nvPr/>
        </p:nvSpPr>
        <p:spPr bwMode="auto">
          <a:xfrm>
            <a:off x="5222400" y="2193275"/>
            <a:ext cx="2886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400" b="1" dirty="0" smtClean="0">
                <a:solidFill>
                  <a:srgbClr val="5F5F5F"/>
                </a:solidFill>
                <a:latin typeface="Times New Roman" panose="02020603050405020304" pitchFamily="18" charset="0"/>
                <a:cs typeface="Times New Roman" panose="02020603050405020304" pitchFamily="18" charset="0"/>
              </a:rPr>
              <a:t>Demand Flow</a:t>
            </a:r>
          </a:p>
          <a:p>
            <a:pPr algn="ctr" eaLnBrk="1" hangingPunct="1">
              <a:spcBef>
                <a:spcPct val="0"/>
              </a:spcBef>
              <a:buClrTx/>
              <a:buSzTx/>
              <a:buFontTx/>
              <a:buNone/>
            </a:pPr>
            <a:r>
              <a:rPr lang="en-US" altLang="en-US" sz="1400" b="1" dirty="0" smtClean="0">
                <a:solidFill>
                  <a:srgbClr val="5F5F5F"/>
                </a:solidFill>
                <a:latin typeface="Times New Roman" panose="02020603050405020304" pitchFamily="18" charset="0"/>
                <a:cs typeface="Times New Roman" panose="02020603050405020304" pitchFamily="18" charset="0"/>
              </a:rPr>
              <a:t>Technology Production Line</a:t>
            </a:r>
            <a:endParaRPr lang="en-US" altLang="en-US" sz="1400" b="1" dirty="0">
              <a:solidFill>
                <a:srgbClr val="5F5F5F"/>
              </a:solidFill>
              <a:latin typeface="Times New Roman" panose="02020603050405020304" pitchFamily="18" charset="0"/>
              <a:cs typeface="Times New Roman" panose="02020603050405020304" pitchFamily="18" charset="0"/>
            </a:endParaRPr>
          </a:p>
        </p:txBody>
      </p:sp>
      <p:sp>
        <p:nvSpPr>
          <p:cNvPr id="8" name="Rectangle 10"/>
          <p:cNvSpPr>
            <a:spLocks noChangeArrowheads="1"/>
          </p:cNvSpPr>
          <p:nvPr/>
        </p:nvSpPr>
        <p:spPr bwMode="auto">
          <a:xfrm>
            <a:off x="1507536" y="2193275"/>
            <a:ext cx="2886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400" b="1" dirty="0" smtClean="0">
                <a:solidFill>
                  <a:srgbClr val="5F5F5F"/>
                </a:solidFill>
                <a:latin typeface="Times New Roman" panose="02020603050405020304" pitchFamily="18" charset="0"/>
                <a:cs typeface="Times New Roman" panose="02020603050405020304" pitchFamily="18" charset="0"/>
              </a:rPr>
              <a:t>Demand Flow</a:t>
            </a:r>
          </a:p>
          <a:p>
            <a:pPr algn="ctr" eaLnBrk="1" hangingPunct="1">
              <a:spcBef>
                <a:spcPct val="0"/>
              </a:spcBef>
              <a:buClrTx/>
              <a:buSzTx/>
              <a:buFontTx/>
              <a:buNone/>
            </a:pPr>
            <a:r>
              <a:rPr lang="en-US" altLang="en-US" sz="1400" b="1" dirty="0" smtClean="0">
                <a:solidFill>
                  <a:srgbClr val="5F5F5F"/>
                </a:solidFill>
                <a:latin typeface="Times New Roman" panose="02020603050405020304" pitchFamily="18" charset="0"/>
                <a:cs typeface="Times New Roman" panose="02020603050405020304" pitchFamily="18" charset="0"/>
              </a:rPr>
              <a:t>Technology Production Line</a:t>
            </a:r>
            <a:endParaRPr lang="en-US" altLang="en-US" sz="1400" b="1"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2669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9667" y="218661"/>
            <a:ext cx="7704667" cy="1152938"/>
          </a:xfrm>
        </p:spPr>
        <p:txBody>
          <a:bodyPr/>
          <a:lstStyle/>
          <a:p>
            <a:r>
              <a:rPr lang="en-US" b="1" dirty="0" smtClean="0">
                <a:solidFill>
                  <a:srgbClr val="5F5F5F"/>
                </a:solidFill>
                <a:latin typeface="Times New Roman" panose="02020603050405020304" pitchFamily="18" charset="0"/>
                <a:cs typeface="Times New Roman" panose="02020603050405020304" pitchFamily="18" charset="0"/>
              </a:rPr>
              <a:t>CohuHD</a:t>
            </a:r>
            <a:endParaRPr lang="en-US" b="1" dirty="0">
              <a:solidFill>
                <a:srgbClr val="5F5F5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7132" y="5852904"/>
            <a:ext cx="2286000" cy="857250"/>
          </a:xfrm>
          <a:prstGeom prst="rect">
            <a:avLst/>
          </a:prstGeom>
        </p:spPr>
      </p:pic>
      <p:pic>
        <p:nvPicPr>
          <p:cNvPr id="13"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0285" y="4928266"/>
            <a:ext cx="2143814" cy="1567575"/>
          </a:xfrm>
          <a:prstGeom prst="rect">
            <a:avLst/>
          </a:prstGeom>
          <a:noFill/>
          <a:ln w="50800">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5152048" y="4920575"/>
            <a:ext cx="2143814" cy="1567575"/>
          </a:xfrm>
          <a:prstGeom prst="rect">
            <a:avLst/>
          </a:prstGeom>
          <a:ln w="50800">
            <a:solidFill>
              <a:srgbClr val="0000CC"/>
            </a:solidFill>
          </a:ln>
        </p:spPr>
      </p:pic>
      <p:pic>
        <p:nvPicPr>
          <p:cNvPr id="9" name="Picture 8"/>
          <p:cNvPicPr>
            <a:picLocks noChangeAspect="1"/>
          </p:cNvPicPr>
          <p:nvPr/>
        </p:nvPicPr>
        <p:blipFill>
          <a:blip r:embed="rId6"/>
          <a:stretch>
            <a:fillRect/>
          </a:stretch>
        </p:blipFill>
        <p:spPr>
          <a:xfrm>
            <a:off x="1268038" y="1431077"/>
            <a:ext cx="8181541" cy="4761389"/>
          </a:xfrm>
          <a:prstGeom prst="rect">
            <a:avLst/>
          </a:prstGeom>
        </p:spPr>
      </p:pic>
    </p:spTree>
    <p:extLst>
      <p:ext uri="{BB962C8B-B14F-4D97-AF65-F5344CB8AC3E}">
        <p14:creationId xmlns:p14="http://schemas.microsoft.com/office/powerpoint/2010/main" val="2655862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9667" y="218661"/>
            <a:ext cx="7704667" cy="1152938"/>
          </a:xfrm>
        </p:spPr>
        <p:txBody>
          <a:bodyPr/>
          <a:lstStyle/>
          <a:p>
            <a:r>
              <a:rPr lang="en-US" b="1" dirty="0" smtClean="0">
                <a:solidFill>
                  <a:srgbClr val="5F5F5F"/>
                </a:solidFill>
                <a:latin typeface="Times New Roman" panose="02020603050405020304" pitchFamily="18" charset="0"/>
                <a:cs typeface="Times New Roman" panose="02020603050405020304" pitchFamily="18" charset="0"/>
              </a:rPr>
              <a:t>CohuHD Firsts</a:t>
            </a:r>
            <a:endParaRPr lang="en-US" b="1" dirty="0">
              <a:solidFill>
                <a:srgbClr val="5F5F5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7132" y="5852904"/>
            <a:ext cx="2286000" cy="857250"/>
          </a:xfrm>
          <a:prstGeom prst="rect">
            <a:avLst/>
          </a:prstGeom>
        </p:spPr>
      </p:pic>
      <p:pic>
        <p:nvPicPr>
          <p:cNvPr id="2" name="Picture 1"/>
          <p:cNvPicPr>
            <a:picLocks noChangeAspect="1"/>
          </p:cNvPicPr>
          <p:nvPr/>
        </p:nvPicPr>
        <p:blipFill>
          <a:blip r:embed="rId4"/>
          <a:stretch>
            <a:fillRect/>
          </a:stretch>
        </p:blipFill>
        <p:spPr>
          <a:xfrm>
            <a:off x="964483" y="1580182"/>
            <a:ext cx="7697508" cy="4362088"/>
          </a:xfrm>
          <a:prstGeom prst="rect">
            <a:avLst/>
          </a:prstGeom>
        </p:spPr>
      </p:pic>
    </p:spTree>
    <p:extLst>
      <p:ext uri="{BB962C8B-B14F-4D97-AF65-F5344CB8AC3E}">
        <p14:creationId xmlns:p14="http://schemas.microsoft.com/office/powerpoint/2010/main" val="3406063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9667" y="218661"/>
            <a:ext cx="7704667" cy="1152938"/>
          </a:xfrm>
        </p:spPr>
        <p:txBody>
          <a:bodyPr/>
          <a:lstStyle/>
          <a:p>
            <a:r>
              <a:rPr lang="en-US" b="1" dirty="0" smtClean="0">
                <a:solidFill>
                  <a:srgbClr val="5F5F5F"/>
                </a:solidFill>
                <a:latin typeface="Times New Roman" panose="02020603050405020304" pitchFamily="18" charset="0"/>
                <a:cs typeface="Times New Roman" panose="02020603050405020304" pitchFamily="18" charset="0"/>
              </a:rPr>
              <a:t>CohuHD Customers</a:t>
            </a:r>
            <a:endParaRPr lang="en-US" b="1" dirty="0">
              <a:solidFill>
                <a:srgbClr val="5F5F5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7132" y="5852904"/>
            <a:ext cx="2286000" cy="857250"/>
          </a:xfrm>
          <a:prstGeom prst="rect">
            <a:avLst/>
          </a:prstGeom>
        </p:spPr>
      </p:pic>
      <p:pic>
        <p:nvPicPr>
          <p:cNvPr id="2" name="Picture 1"/>
          <p:cNvPicPr>
            <a:picLocks noChangeAspect="1"/>
          </p:cNvPicPr>
          <p:nvPr/>
        </p:nvPicPr>
        <p:blipFill>
          <a:blip r:embed="rId4"/>
          <a:stretch>
            <a:fillRect/>
          </a:stretch>
        </p:blipFill>
        <p:spPr>
          <a:xfrm>
            <a:off x="936552" y="1371599"/>
            <a:ext cx="7654556" cy="4497182"/>
          </a:xfrm>
          <a:prstGeom prst="rect">
            <a:avLst/>
          </a:prstGeom>
        </p:spPr>
      </p:pic>
    </p:spTree>
    <p:extLst>
      <p:ext uri="{BB962C8B-B14F-4D97-AF65-F5344CB8AC3E}">
        <p14:creationId xmlns:p14="http://schemas.microsoft.com/office/powerpoint/2010/main" val="2790980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9667" y="218661"/>
            <a:ext cx="7704667" cy="1152938"/>
          </a:xfrm>
        </p:spPr>
        <p:txBody>
          <a:bodyPr/>
          <a:lstStyle/>
          <a:p>
            <a:r>
              <a:rPr lang="en-US" b="1" dirty="0" smtClean="0">
                <a:solidFill>
                  <a:srgbClr val="5F5F5F"/>
                </a:solidFill>
                <a:latin typeface="Times New Roman" panose="02020603050405020304" pitchFamily="18" charset="0"/>
                <a:cs typeface="Times New Roman" panose="02020603050405020304" pitchFamily="18" charset="0"/>
              </a:rPr>
              <a:t>CohuHD Installations</a:t>
            </a:r>
            <a:endParaRPr lang="en-US" b="1" dirty="0">
              <a:solidFill>
                <a:srgbClr val="5F5F5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7132" y="5852904"/>
            <a:ext cx="2286000" cy="857250"/>
          </a:xfrm>
          <a:prstGeom prst="rect">
            <a:avLst/>
          </a:prstGeom>
        </p:spPr>
      </p:pic>
      <p:pic>
        <p:nvPicPr>
          <p:cNvPr id="2" name="Picture 1"/>
          <p:cNvPicPr>
            <a:picLocks noChangeAspect="1"/>
          </p:cNvPicPr>
          <p:nvPr/>
        </p:nvPicPr>
        <p:blipFill>
          <a:blip r:embed="rId4"/>
          <a:stretch>
            <a:fillRect/>
          </a:stretch>
        </p:blipFill>
        <p:spPr>
          <a:xfrm>
            <a:off x="1186096" y="1424444"/>
            <a:ext cx="7410066" cy="4375615"/>
          </a:xfrm>
          <a:prstGeom prst="rect">
            <a:avLst/>
          </a:prstGeom>
        </p:spPr>
      </p:pic>
    </p:spTree>
    <p:extLst>
      <p:ext uri="{BB962C8B-B14F-4D97-AF65-F5344CB8AC3E}">
        <p14:creationId xmlns:p14="http://schemas.microsoft.com/office/powerpoint/2010/main" val="1639624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9667" y="218661"/>
            <a:ext cx="7704667" cy="1152938"/>
          </a:xfrm>
        </p:spPr>
        <p:txBody>
          <a:bodyPr/>
          <a:lstStyle/>
          <a:p>
            <a:r>
              <a:rPr lang="en-US" b="1" dirty="0" smtClean="0">
                <a:solidFill>
                  <a:srgbClr val="5F5F5F"/>
                </a:solidFill>
                <a:latin typeface="Times New Roman" panose="02020603050405020304" pitchFamily="18" charset="0"/>
                <a:cs typeface="Times New Roman" panose="02020603050405020304" pitchFamily="18" charset="0"/>
              </a:rPr>
              <a:t>CohuHD Installations</a:t>
            </a:r>
            <a:endParaRPr lang="en-US" b="1" dirty="0">
              <a:solidFill>
                <a:srgbClr val="5F5F5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7132" y="5852904"/>
            <a:ext cx="2286000" cy="857250"/>
          </a:xfrm>
          <a:prstGeom prst="rect">
            <a:avLst/>
          </a:prstGeom>
        </p:spPr>
      </p:pic>
      <p:pic>
        <p:nvPicPr>
          <p:cNvPr id="2" name="Picture 1"/>
          <p:cNvPicPr>
            <a:picLocks noChangeAspect="1"/>
          </p:cNvPicPr>
          <p:nvPr/>
        </p:nvPicPr>
        <p:blipFill>
          <a:blip r:embed="rId4"/>
          <a:stretch>
            <a:fillRect/>
          </a:stretch>
        </p:blipFill>
        <p:spPr>
          <a:xfrm>
            <a:off x="1423037" y="1699259"/>
            <a:ext cx="6467595" cy="4084559"/>
          </a:xfrm>
          <a:prstGeom prst="rect">
            <a:avLst/>
          </a:prstGeom>
        </p:spPr>
      </p:pic>
    </p:spTree>
    <p:extLst>
      <p:ext uri="{BB962C8B-B14F-4D97-AF65-F5344CB8AC3E}">
        <p14:creationId xmlns:p14="http://schemas.microsoft.com/office/powerpoint/2010/main" val="1123401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1567" y="218661"/>
            <a:ext cx="7704667" cy="1152938"/>
          </a:xfrm>
        </p:spPr>
        <p:txBody>
          <a:bodyPr/>
          <a:lstStyle/>
          <a:p>
            <a:r>
              <a:rPr lang="en-US" b="1" dirty="0" smtClean="0">
                <a:solidFill>
                  <a:srgbClr val="5F5F5F"/>
                </a:solidFill>
                <a:latin typeface="Times New Roman" panose="02020603050405020304" pitchFamily="18" charset="0"/>
                <a:cs typeface="Times New Roman" panose="02020603050405020304" pitchFamily="18" charset="0"/>
              </a:rPr>
              <a:t>CohuHD</a:t>
            </a:r>
            <a:endParaRPr lang="en-US" b="1" dirty="0">
              <a:solidFill>
                <a:srgbClr val="5F5F5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1432" y="5959958"/>
            <a:ext cx="2286000" cy="8572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83765" y="2425153"/>
            <a:ext cx="2714571" cy="1900373"/>
          </a:xfrm>
          <a:prstGeom prst="rect">
            <a:avLst/>
          </a:prstGeom>
          <a:noFill/>
          <a:ln w="44450">
            <a:solidFill>
              <a:srgbClr val="5F5F5F"/>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2550" y="2432708"/>
            <a:ext cx="2716970" cy="1892818"/>
          </a:xfrm>
          <a:prstGeom prst="rect">
            <a:avLst/>
          </a:prstGeom>
          <a:noFill/>
          <a:ln w="44450">
            <a:solidFill>
              <a:srgbClr val="5F5F5F"/>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stretch>
            <a:fillRect/>
          </a:stretch>
        </p:blipFill>
        <p:spPr>
          <a:xfrm>
            <a:off x="1151496" y="4325526"/>
            <a:ext cx="3421531" cy="2225233"/>
          </a:xfrm>
          <a:prstGeom prst="rect">
            <a:avLst/>
          </a:prstGeom>
        </p:spPr>
      </p:pic>
      <p:pic>
        <p:nvPicPr>
          <p:cNvPr id="12" name="Picture 11"/>
          <p:cNvPicPr>
            <a:picLocks noChangeAspect="1"/>
          </p:cNvPicPr>
          <p:nvPr/>
        </p:nvPicPr>
        <p:blipFill>
          <a:blip r:embed="rId7"/>
          <a:stretch>
            <a:fillRect/>
          </a:stretch>
        </p:blipFill>
        <p:spPr>
          <a:xfrm>
            <a:off x="4859057" y="1371599"/>
            <a:ext cx="3182388" cy="640135"/>
          </a:xfrm>
          <a:prstGeom prst="rect">
            <a:avLst/>
          </a:prstGeom>
        </p:spPr>
      </p:pic>
      <p:pic>
        <p:nvPicPr>
          <p:cNvPr id="13" name="Picture 12"/>
          <p:cNvPicPr>
            <a:picLocks noChangeAspect="1"/>
          </p:cNvPicPr>
          <p:nvPr/>
        </p:nvPicPr>
        <p:blipFill>
          <a:blip r:embed="rId8"/>
          <a:stretch>
            <a:fillRect/>
          </a:stretch>
        </p:blipFill>
        <p:spPr>
          <a:xfrm>
            <a:off x="1257354" y="1371599"/>
            <a:ext cx="2840982" cy="957155"/>
          </a:xfrm>
          <a:prstGeom prst="rect">
            <a:avLst/>
          </a:prstGeom>
        </p:spPr>
      </p:pic>
      <p:sp>
        <p:nvSpPr>
          <p:cNvPr id="14" name="TextBox 13"/>
          <p:cNvSpPr txBox="1"/>
          <p:nvPr/>
        </p:nvSpPr>
        <p:spPr>
          <a:xfrm>
            <a:off x="1461128" y="6205630"/>
            <a:ext cx="2802268" cy="276999"/>
          </a:xfrm>
          <a:prstGeom prst="rect">
            <a:avLst/>
          </a:prstGeom>
          <a:noFill/>
        </p:spPr>
        <p:txBody>
          <a:bodyPr wrap="square" rtlCol="0">
            <a:spAutoFit/>
          </a:bodyPr>
          <a:lstStyle/>
          <a:p>
            <a:pPr algn="ctr"/>
            <a:r>
              <a:rPr lang="en-US" sz="1200" b="1" dirty="0" smtClean="0">
                <a:solidFill>
                  <a:srgbClr val="5F5F5F"/>
                </a:solidFill>
                <a:latin typeface="Times New Roman" panose="02020603050405020304" pitchFamily="18" charset="0"/>
                <a:cs typeface="Times New Roman" panose="02020603050405020304" pitchFamily="18" charset="0"/>
              </a:rPr>
              <a:t>808nm Laser Illumination at 2Km</a:t>
            </a:r>
            <a:endParaRPr lang="en-US" sz="1200" b="1"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3946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9667" y="218661"/>
            <a:ext cx="7704667" cy="1152938"/>
          </a:xfrm>
        </p:spPr>
        <p:txBody>
          <a:bodyPr/>
          <a:lstStyle/>
          <a:p>
            <a:r>
              <a:rPr lang="en-US" b="1" dirty="0" smtClean="0">
                <a:solidFill>
                  <a:srgbClr val="5F5F5F"/>
                </a:solidFill>
                <a:latin typeface="Times New Roman" panose="02020603050405020304" pitchFamily="18" charset="0"/>
                <a:cs typeface="Times New Roman" panose="02020603050405020304" pitchFamily="18" charset="0"/>
              </a:rPr>
              <a:t>Complete Product Solutions</a:t>
            </a:r>
            <a:endParaRPr lang="en-US" b="1" dirty="0">
              <a:solidFill>
                <a:srgbClr val="5F5F5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7132" y="5852904"/>
            <a:ext cx="2286000" cy="857250"/>
          </a:xfrm>
          <a:prstGeom prst="rect">
            <a:avLst/>
          </a:prstGeom>
        </p:spPr>
      </p:pic>
      <p:pic>
        <p:nvPicPr>
          <p:cNvPr id="9" name="Picture 8"/>
          <p:cNvPicPr>
            <a:picLocks noChangeAspect="1"/>
          </p:cNvPicPr>
          <p:nvPr/>
        </p:nvPicPr>
        <p:blipFill>
          <a:blip r:embed="rId4"/>
          <a:stretch>
            <a:fillRect/>
          </a:stretch>
        </p:blipFill>
        <p:spPr>
          <a:xfrm>
            <a:off x="1285375" y="1640733"/>
            <a:ext cx="6854757" cy="4124757"/>
          </a:xfrm>
          <a:prstGeom prst="rect">
            <a:avLst/>
          </a:prstGeom>
        </p:spPr>
      </p:pic>
    </p:spTree>
    <p:extLst>
      <p:ext uri="{BB962C8B-B14F-4D97-AF65-F5344CB8AC3E}">
        <p14:creationId xmlns:p14="http://schemas.microsoft.com/office/powerpoint/2010/main" val="2803331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55109" y="218661"/>
            <a:ext cx="7704667" cy="1152938"/>
          </a:xfrm>
        </p:spPr>
        <p:txBody>
          <a:bodyPr/>
          <a:lstStyle/>
          <a:p>
            <a:r>
              <a:rPr lang="en-US" b="1" dirty="0" smtClean="0">
                <a:solidFill>
                  <a:srgbClr val="5F5F5F"/>
                </a:solidFill>
                <a:latin typeface="Times New Roman" panose="02020603050405020304" pitchFamily="18" charset="0"/>
                <a:cs typeface="Times New Roman" panose="02020603050405020304" pitchFamily="18" charset="0"/>
              </a:rPr>
              <a:t>Costar Technologies Sales</a:t>
            </a:r>
            <a:endParaRPr lang="en-US" b="1" dirty="0">
              <a:solidFill>
                <a:srgbClr val="5F5F5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309209" y="1573599"/>
            <a:ext cx="6645152" cy="4230571"/>
          </a:xfrm>
          <a:prstGeom prst="rect">
            <a:avLst/>
          </a:prstGeom>
        </p:spPr>
      </p:pic>
      <p:sp>
        <p:nvSpPr>
          <p:cNvPr id="9" name="Line 5"/>
          <p:cNvSpPr>
            <a:spLocks noChangeShapeType="1"/>
          </p:cNvSpPr>
          <p:nvPr/>
        </p:nvSpPr>
        <p:spPr bwMode="auto">
          <a:xfrm flipV="1">
            <a:off x="2799225" y="3359887"/>
            <a:ext cx="4445861" cy="1129683"/>
          </a:xfrm>
          <a:prstGeom prst="line">
            <a:avLst/>
          </a:prstGeom>
          <a:noFill/>
          <a:ln w="28575">
            <a:solidFill>
              <a:schemeClr val="tx2">
                <a:lumMod val="75000"/>
                <a:lumOff val="2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 name="Rectangle 5"/>
          <p:cNvSpPr/>
          <p:nvPr/>
        </p:nvSpPr>
        <p:spPr>
          <a:xfrm rot="16200000">
            <a:off x="6721674" y="2685427"/>
            <a:ext cx="903722" cy="143103"/>
          </a:xfrm>
          <a:prstGeom prst="rect">
            <a:avLst/>
          </a:prstGeom>
          <a:pattFill prst="wdUpDiag">
            <a:fgClr>
              <a:schemeClr val="tx2">
                <a:lumMod val="75000"/>
                <a:lumOff val="25000"/>
              </a:schemeClr>
            </a:fgClr>
            <a:bgClr>
              <a:srgbClr val="4343FF"/>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064579" y="2351162"/>
            <a:ext cx="904415" cy="646331"/>
          </a:xfrm>
          <a:prstGeom prst="rect">
            <a:avLst/>
          </a:prstGeom>
          <a:noFill/>
        </p:spPr>
        <p:txBody>
          <a:bodyPr wrap="none" rtlCol="0">
            <a:spAutoFit/>
          </a:bodyPr>
          <a:lstStyle/>
          <a:p>
            <a:r>
              <a:rPr lang="en-US" sz="1200" dirty="0" smtClean="0">
                <a:solidFill>
                  <a:srgbClr val="0000CC"/>
                </a:solidFill>
                <a:latin typeface="Times New Roman" panose="02020603050405020304" pitchFamily="18" charset="0"/>
                <a:cs typeface="Times New Roman" panose="02020603050405020304" pitchFamily="18" charset="0"/>
              </a:rPr>
              <a:t>  CohuHD</a:t>
            </a:r>
          </a:p>
          <a:p>
            <a:r>
              <a:rPr lang="en-US" sz="1200" dirty="0" smtClean="0">
                <a:solidFill>
                  <a:srgbClr val="0000CC"/>
                </a:solidFill>
                <a:latin typeface="Times New Roman" panose="02020603050405020304" pitchFamily="18" charset="0"/>
                <a:cs typeface="Times New Roman" panose="02020603050405020304" pitchFamily="18" charset="0"/>
              </a:rPr>
              <a:t>Acquisition</a:t>
            </a:r>
          </a:p>
          <a:p>
            <a:r>
              <a:rPr lang="en-US" sz="1200" dirty="0" smtClean="0">
                <a:solidFill>
                  <a:srgbClr val="0000CC"/>
                </a:solidFill>
                <a:latin typeface="Times New Roman" panose="02020603050405020304" pitchFamily="18" charset="0"/>
                <a:cs typeface="Times New Roman" panose="02020603050405020304" pitchFamily="18" charset="0"/>
              </a:rPr>
              <a:t>    6-3-14</a:t>
            </a:r>
            <a:endParaRPr lang="en-US" sz="1200" dirty="0">
              <a:solidFill>
                <a:srgbClr val="0000CC"/>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120256" y="3172776"/>
            <a:ext cx="1471878" cy="276999"/>
          </a:xfrm>
          <a:prstGeom prst="rect">
            <a:avLst/>
          </a:prstGeom>
          <a:noFill/>
        </p:spPr>
        <p:txBody>
          <a:bodyPr wrap="none" rtlCol="0">
            <a:spAutoFit/>
          </a:bodyPr>
          <a:lstStyle/>
          <a:p>
            <a:r>
              <a:rPr lang="en-US" sz="1200" dirty="0" smtClean="0">
                <a:solidFill>
                  <a:srgbClr val="0000CC"/>
                </a:solidFill>
                <a:latin typeface="Times New Roman" panose="02020603050405020304" pitchFamily="18" charset="0"/>
                <a:cs typeface="Times New Roman" panose="02020603050405020304" pitchFamily="18" charset="0"/>
              </a:rPr>
              <a:t>Major Retail Rollout</a:t>
            </a:r>
            <a:endParaRPr lang="en-US" sz="1200" dirty="0">
              <a:solidFill>
                <a:srgbClr val="0000CC"/>
              </a:solidFill>
              <a:latin typeface="Times New Roman" panose="02020603050405020304" pitchFamily="18" charset="0"/>
              <a:cs typeface="Times New Roman" panose="02020603050405020304" pitchFamily="18" charset="0"/>
            </a:endParaRPr>
          </a:p>
        </p:txBody>
      </p:sp>
      <p:sp>
        <p:nvSpPr>
          <p:cNvPr id="12" name="Rectangle 11"/>
          <p:cNvSpPr/>
          <p:nvPr/>
        </p:nvSpPr>
        <p:spPr>
          <a:xfrm rot="16200000">
            <a:off x="5203155" y="3608271"/>
            <a:ext cx="288056" cy="150844"/>
          </a:xfrm>
          <a:prstGeom prst="rect">
            <a:avLst/>
          </a:prstGeom>
          <a:pattFill prst="wdUpDiag">
            <a:fgClr>
              <a:schemeClr val="tx2">
                <a:lumMod val="75000"/>
                <a:lumOff val="25000"/>
              </a:schemeClr>
            </a:fgClr>
            <a:bgClr>
              <a:srgbClr val="4343FF"/>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6200000">
            <a:off x="4902274" y="3683071"/>
            <a:ext cx="144029" cy="145271"/>
          </a:xfrm>
          <a:prstGeom prst="rect">
            <a:avLst/>
          </a:prstGeom>
          <a:pattFill prst="wdUpDiag">
            <a:fgClr>
              <a:schemeClr val="tx2">
                <a:lumMod val="75000"/>
                <a:lumOff val="25000"/>
              </a:schemeClr>
            </a:fgClr>
            <a:bgClr>
              <a:srgbClr val="4343FF"/>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6200000">
            <a:off x="4566041" y="3878872"/>
            <a:ext cx="82800" cy="127549"/>
          </a:xfrm>
          <a:prstGeom prst="rect">
            <a:avLst/>
          </a:prstGeom>
          <a:pattFill prst="wdUpDiag">
            <a:fgClr>
              <a:schemeClr val="tx2">
                <a:lumMod val="75000"/>
                <a:lumOff val="25000"/>
              </a:schemeClr>
            </a:fgClr>
            <a:bgClr>
              <a:srgbClr val="4343FF"/>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707011" y="3240586"/>
            <a:ext cx="811441" cy="276999"/>
          </a:xfrm>
          <a:prstGeom prst="rect">
            <a:avLst/>
          </a:prstGeom>
          <a:noFill/>
        </p:spPr>
        <p:txBody>
          <a:bodyPr wrap="none" rtlCol="0">
            <a:spAutoFit/>
          </a:bodyPr>
          <a:lstStyle/>
          <a:p>
            <a:r>
              <a:rPr lang="en-US" sz="1200" dirty="0" smtClean="0">
                <a:solidFill>
                  <a:srgbClr val="0000CC"/>
                </a:solidFill>
                <a:latin typeface="Times New Roman" panose="02020603050405020304" pitchFamily="18" charset="0"/>
                <a:cs typeface="Times New Roman" panose="02020603050405020304" pitchFamily="18" charset="0"/>
              </a:rPr>
              <a:t>Economic</a:t>
            </a:r>
            <a:endParaRPr lang="en-US" sz="1200" dirty="0">
              <a:solidFill>
                <a:srgbClr val="0000CC"/>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3978329" y="1970075"/>
            <a:ext cx="2737708" cy="307777"/>
          </a:xfrm>
          <a:prstGeom prst="rect">
            <a:avLst/>
          </a:prstGeom>
          <a:noFill/>
        </p:spPr>
        <p:txBody>
          <a:bodyPr wrap="square" rtlCol="0">
            <a:spAutoFit/>
          </a:bodyPr>
          <a:lstStyle/>
          <a:p>
            <a:r>
              <a:rPr lang="en-US" sz="1400" b="1" dirty="0" smtClean="0">
                <a:solidFill>
                  <a:srgbClr val="0000CC"/>
                </a:solidFill>
                <a:latin typeface="Times New Roman" panose="02020603050405020304" pitchFamily="18" charset="0"/>
                <a:cs typeface="Times New Roman" panose="02020603050405020304" pitchFamily="18" charset="0"/>
              </a:rPr>
              <a:t>2001- 2013 14.4% CAGR</a:t>
            </a:r>
            <a:endParaRPr lang="en-US" sz="1400" b="1" dirty="0">
              <a:solidFill>
                <a:srgbClr val="0000CC"/>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3149" y="6115721"/>
            <a:ext cx="1965960" cy="491490"/>
          </a:xfrm>
          <a:prstGeom prst="rect">
            <a:avLst/>
          </a:prstGeom>
        </p:spPr>
      </p:pic>
    </p:spTree>
    <p:extLst>
      <p:ext uri="{BB962C8B-B14F-4D97-AF65-F5344CB8AC3E}">
        <p14:creationId xmlns:p14="http://schemas.microsoft.com/office/powerpoint/2010/main" val="3707913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9667" y="218661"/>
            <a:ext cx="7704667" cy="1152938"/>
          </a:xfrm>
        </p:spPr>
        <p:txBody>
          <a:bodyPr/>
          <a:lstStyle/>
          <a:p>
            <a:r>
              <a:rPr lang="en-US" b="1" dirty="0" smtClean="0">
                <a:solidFill>
                  <a:srgbClr val="5F5F5F"/>
                </a:solidFill>
                <a:latin typeface="Times New Roman" panose="02020603050405020304" pitchFamily="18" charset="0"/>
                <a:cs typeface="Times New Roman" panose="02020603050405020304" pitchFamily="18" charset="0"/>
              </a:rPr>
              <a:t>Security Market</a:t>
            </a:r>
            <a:endParaRPr lang="en-US" b="1" dirty="0">
              <a:solidFill>
                <a:srgbClr val="5F5F5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8717" y="5923717"/>
            <a:ext cx="2286000" cy="857250"/>
          </a:xfrm>
          <a:prstGeom prst="rect">
            <a:avLst/>
          </a:prstGeom>
        </p:spPr>
      </p:pic>
      <p:sp>
        <p:nvSpPr>
          <p:cNvPr id="2" name="TextBox 1"/>
          <p:cNvSpPr txBox="1"/>
          <p:nvPr/>
        </p:nvSpPr>
        <p:spPr>
          <a:xfrm>
            <a:off x="2302039" y="1496790"/>
            <a:ext cx="5109414" cy="1200329"/>
          </a:xfrm>
          <a:prstGeom prst="rect">
            <a:avLst/>
          </a:prstGeom>
          <a:noFill/>
        </p:spPr>
        <p:txBody>
          <a:bodyPr wrap="square" rtlCol="0">
            <a:spAutoFit/>
          </a:bodyPr>
          <a:lstStyle/>
          <a:p>
            <a:r>
              <a:rPr lang="en-US" b="1" dirty="0" smtClean="0">
                <a:solidFill>
                  <a:srgbClr val="5F5F5F"/>
                </a:solidFill>
                <a:latin typeface="Times New Roman" panose="02020603050405020304" pitchFamily="18" charset="0"/>
                <a:cs typeface="Times New Roman" panose="02020603050405020304" pitchFamily="18" charset="0"/>
              </a:rPr>
              <a:t>ASIS International and IOFM Study Finds U.S. Security Industry to be </a:t>
            </a:r>
            <a:r>
              <a:rPr lang="en-US" b="1" u="sng" dirty="0" smtClean="0">
                <a:solidFill>
                  <a:srgbClr val="5F5F5F"/>
                </a:solidFill>
                <a:uFill>
                  <a:solidFill>
                    <a:srgbClr val="0000CC"/>
                  </a:solidFill>
                </a:uFill>
                <a:latin typeface="Times New Roman" panose="02020603050405020304" pitchFamily="18" charset="0"/>
                <a:cs typeface="Times New Roman" panose="02020603050405020304" pitchFamily="18" charset="0"/>
              </a:rPr>
              <a:t>$350 Billion Market</a:t>
            </a:r>
            <a:r>
              <a:rPr lang="en-US" b="1" dirty="0" smtClean="0">
                <a:solidFill>
                  <a:srgbClr val="5F5F5F"/>
                </a:solidFill>
                <a:latin typeface="Times New Roman" panose="02020603050405020304" pitchFamily="18" charset="0"/>
                <a:cs typeface="Times New Roman" panose="02020603050405020304" pitchFamily="18" charset="0"/>
              </a:rPr>
              <a:t>.</a:t>
            </a:r>
          </a:p>
          <a:p>
            <a:endParaRPr lang="en-US" b="1" dirty="0">
              <a:solidFill>
                <a:srgbClr val="5F5F5F"/>
              </a:solidFill>
              <a:latin typeface="Times New Roman" panose="02020603050405020304" pitchFamily="18" charset="0"/>
              <a:cs typeface="Times New Roman" panose="02020603050405020304" pitchFamily="18" charset="0"/>
            </a:endParaRPr>
          </a:p>
          <a:p>
            <a:endParaRPr lang="en-US" b="1" dirty="0">
              <a:solidFill>
                <a:srgbClr val="5F5F5F"/>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302039" y="3673392"/>
            <a:ext cx="5109414" cy="2739211"/>
          </a:xfrm>
          <a:prstGeom prst="rect">
            <a:avLst/>
          </a:prstGeom>
          <a:noFill/>
        </p:spPr>
        <p:txBody>
          <a:bodyPr wrap="square" rtlCol="0">
            <a:spAutoFit/>
          </a:bodyPr>
          <a:lstStyle/>
          <a:p>
            <a:r>
              <a:rPr lang="en-US" b="1" dirty="0" smtClean="0">
                <a:solidFill>
                  <a:srgbClr val="5F5F5F"/>
                </a:solidFill>
                <a:latin typeface="Times New Roman" panose="02020603050405020304" pitchFamily="18" charset="0"/>
                <a:cs typeface="Times New Roman" panose="02020603050405020304" pitchFamily="18" charset="0"/>
              </a:rPr>
              <a:t>According to a new whitepaper from IHS, the global market for </a:t>
            </a:r>
            <a:r>
              <a:rPr lang="en-US" b="1" u="sng" dirty="0" smtClean="0">
                <a:solidFill>
                  <a:srgbClr val="5F5F5F"/>
                </a:solidFill>
                <a:uFill>
                  <a:solidFill>
                    <a:srgbClr val="0000CC"/>
                  </a:solidFill>
                </a:uFill>
                <a:latin typeface="Times New Roman" panose="02020603050405020304" pitchFamily="18" charset="0"/>
                <a:cs typeface="Times New Roman" panose="02020603050405020304" pitchFamily="18" charset="0"/>
              </a:rPr>
              <a:t>video surveillance equipment</a:t>
            </a:r>
            <a:r>
              <a:rPr lang="en-US" b="1" dirty="0" smtClean="0">
                <a:solidFill>
                  <a:srgbClr val="5F5F5F"/>
                </a:solidFill>
                <a:latin typeface="Times New Roman" panose="02020603050405020304" pitchFamily="18" charset="0"/>
                <a:cs typeface="Times New Roman" panose="02020603050405020304" pitchFamily="18" charset="0"/>
              </a:rPr>
              <a:t> is expected to grow by more than </a:t>
            </a:r>
            <a:r>
              <a:rPr lang="en-US" b="1" u="sng" dirty="0" smtClean="0">
                <a:solidFill>
                  <a:srgbClr val="5F5F5F"/>
                </a:solidFill>
                <a:uFill>
                  <a:solidFill>
                    <a:srgbClr val="0000CC"/>
                  </a:solidFill>
                </a:uFill>
                <a:latin typeface="Times New Roman" panose="02020603050405020304" pitchFamily="18" charset="0"/>
                <a:cs typeface="Times New Roman" panose="02020603050405020304" pitchFamily="18" charset="0"/>
              </a:rPr>
              <a:t>12 percent in 2014</a:t>
            </a:r>
            <a:r>
              <a:rPr lang="en-US" b="1" dirty="0" smtClean="0">
                <a:solidFill>
                  <a:srgbClr val="5F5F5F"/>
                </a:solidFill>
                <a:latin typeface="Times New Roman" panose="02020603050405020304" pitchFamily="18" charset="0"/>
                <a:cs typeface="Times New Roman" panose="02020603050405020304" pitchFamily="18" charset="0"/>
              </a:rPr>
              <a:t>. In fact, the market research firm is forecasting that revenues this year will rise to nearly $16 billion, up from $14 billion in 2013. </a:t>
            </a:r>
            <a:r>
              <a:rPr lang="en-US" b="1" u="sng" dirty="0" smtClean="0">
                <a:solidFill>
                  <a:srgbClr val="5F5F5F"/>
                </a:solidFill>
                <a:uFill>
                  <a:solidFill>
                    <a:srgbClr val="0000CC"/>
                  </a:solidFill>
                </a:uFill>
                <a:latin typeface="Times New Roman" panose="02020603050405020304" pitchFamily="18" charset="0"/>
                <a:cs typeface="Times New Roman" panose="02020603050405020304" pitchFamily="18" charset="0"/>
              </a:rPr>
              <a:t>Market revenues are expected to top more than $20 billion in 2017</a:t>
            </a:r>
            <a:r>
              <a:rPr lang="en-US" b="1" dirty="0" smtClean="0">
                <a:solidFill>
                  <a:srgbClr val="5F5F5F"/>
                </a:solidFill>
                <a:latin typeface="Times New Roman" panose="02020603050405020304" pitchFamily="18" charset="0"/>
                <a:cs typeface="Times New Roman" panose="02020603050405020304" pitchFamily="18" charset="0"/>
              </a:rPr>
              <a:t>. </a:t>
            </a:r>
          </a:p>
          <a:p>
            <a:endParaRPr lang="en-US" b="1" dirty="0">
              <a:solidFill>
                <a:srgbClr val="5F5F5F"/>
              </a:solidFill>
              <a:latin typeface="Times New Roman" panose="02020603050405020304" pitchFamily="18" charset="0"/>
              <a:cs typeface="Times New Roman" panose="02020603050405020304" pitchFamily="18" charset="0"/>
            </a:endParaRPr>
          </a:p>
          <a:p>
            <a:r>
              <a:rPr lang="en-US" sz="1000" b="1" dirty="0" smtClean="0">
                <a:solidFill>
                  <a:srgbClr val="5F5F5F"/>
                </a:solidFill>
                <a:latin typeface="Times New Roman" panose="02020603050405020304" pitchFamily="18" charset="0"/>
                <a:cs typeface="Times New Roman" panose="02020603050405020304" pitchFamily="18" charset="0"/>
              </a:rPr>
              <a:t>Source: SECURITYINFOWATCH.COM</a:t>
            </a:r>
            <a:endParaRPr lang="en-US" sz="1000" b="1" dirty="0">
              <a:solidFill>
                <a:srgbClr val="5F5F5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302039" y="2291166"/>
            <a:ext cx="5109414" cy="1200329"/>
          </a:xfrm>
          <a:prstGeom prst="rect">
            <a:avLst/>
          </a:prstGeom>
          <a:noFill/>
        </p:spPr>
        <p:txBody>
          <a:bodyPr wrap="square" rtlCol="0">
            <a:spAutoFit/>
          </a:bodyPr>
          <a:lstStyle/>
          <a:p>
            <a:r>
              <a:rPr lang="en-US" b="1" dirty="0" smtClean="0">
                <a:solidFill>
                  <a:srgbClr val="5F5F5F"/>
                </a:solidFill>
                <a:latin typeface="Times New Roman" panose="02020603050405020304" pitchFamily="18" charset="0"/>
                <a:cs typeface="Times New Roman" panose="02020603050405020304" pitchFamily="18" charset="0"/>
              </a:rPr>
              <a:t>IHS Study says the security market grew by </a:t>
            </a:r>
            <a:r>
              <a:rPr lang="en-US" b="1" u="sng" dirty="0" smtClean="0">
                <a:solidFill>
                  <a:srgbClr val="5F5F5F"/>
                </a:solidFill>
                <a:uFill>
                  <a:solidFill>
                    <a:srgbClr val="0000CC"/>
                  </a:solidFill>
                </a:uFill>
                <a:latin typeface="Times New Roman" panose="02020603050405020304" pitchFamily="18" charset="0"/>
                <a:cs typeface="Times New Roman" panose="02020603050405020304" pitchFamily="18" charset="0"/>
              </a:rPr>
              <a:t>10.8% in 2013</a:t>
            </a:r>
            <a:r>
              <a:rPr lang="en-US" b="1" dirty="0" smtClean="0">
                <a:solidFill>
                  <a:srgbClr val="5F5F5F"/>
                </a:solidFill>
                <a:latin typeface="Times New Roman" panose="02020603050405020304" pitchFamily="18" charset="0"/>
                <a:cs typeface="Times New Roman" panose="02020603050405020304" pitchFamily="18" charset="0"/>
              </a:rPr>
              <a:t>. Consolidation appears to be premature, with the top </a:t>
            </a:r>
            <a:r>
              <a:rPr lang="en-US" b="1" u="sng" dirty="0" smtClean="0">
                <a:solidFill>
                  <a:srgbClr val="5F5F5F"/>
                </a:solidFill>
                <a:uFill>
                  <a:solidFill>
                    <a:srgbClr val="0000CC"/>
                  </a:solidFill>
                </a:uFill>
                <a:latin typeface="Times New Roman" panose="02020603050405020304" pitchFamily="18" charset="0"/>
                <a:cs typeface="Times New Roman" panose="02020603050405020304" pitchFamily="18" charset="0"/>
              </a:rPr>
              <a:t>15 manufacturers accounting for only 22% of the overall market</a:t>
            </a:r>
            <a:r>
              <a:rPr lang="en-US" b="1" dirty="0" smtClean="0">
                <a:solidFill>
                  <a:srgbClr val="5F5F5F"/>
                </a:solidFill>
                <a:latin typeface="Times New Roman" panose="02020603050405020304" pitchFamily="18" charset="0"/>
                <a:cs typeface="Times New Roman" panose="02020603050405020304" pitchFamily="18" charset="0"/>
              </a:rPr>
              <a:t>.</a:t>
            </a:r>
            <a:endParaRPr lang="en-US" b="1"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78240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9667" y="218661"/>
            <a:ext cx="7704667" cy="1152938"/>
          </a:xfrm>
        </p:spPr>
        <p:txBody>
          <a:bodyPr/>
          <a:lstStyle/>
          <a:p>
            <a:r>
              <a:rPr lang="en-US" b="1" dirty="0" smtClean="0">
                <a:solidFill>
                  <a:srgbClr val="5F5F5F"/>
                </a:solidFill>
                <a:latin typeface="Times New Roman" panose="02020603050405020304" pitchFamily="18" charset="0"/>
                <a:cs typeface="Times New Roman" panose="02020603050405020304" pitchFamily="18" charset="0"/>
              </a:rPr>
              <a:t>Security Market</a:t>
            </a:r>
            <a:endParaRPr lang="en-US" b="1" dirty="0">
              <a:solidFill>
                <a:srgbClr val="5F5F5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8717" y="5923717"/>
            <a:ext cx="2286000" cy="857250"/>
          </a:xfrm>
          <a:prstGeom prst="rect">
            <a:avLst/>
          </a:prstGeom>
        </p:spPr>
      </p:pic>
      <p:sp>
        <p:nvSpPr>
          <p:cNvPr id="2" name="TextBox 1"/>
          <p:cNvSpPr txBox="1"/>
          <p:nvPr/>
        </p:nvSpPr>
        <p:spPr>
          <a:xfrm>
            <a:off x="2103120" y="1630702"/>
            <a:ext cx="5498833" cy="4524315"/>
          </a:xfrm>
          <a:prstGeom prst="rect">
            <a:avLst/>
          </a:prstGeom>
          <a:noFill/>
        </p:spPr>
        <p:txBody>
          <a:bodyPr wrap="square" rtlCol="0">
            <a:spAutoFit/>
          </a:bodyPr>
          <a:lstStyle/>
          <a:p>
            <a:r>
              <a:rPr lang="en-US" b="1" u="sng" dirty="0" smtClean="0">
                <a:solidFill>
                  <a:srgbClr val="5F5F5F"/>
                </a:solidFill>
                <a:uFill>
                  <a:solidFill>
                    <a:srgbClr val="0000CC"/>
                  </a:solidFill>
                </a:uFill>
                <a:latin typeface="Times New Roman" panose="02020603050405020304" pitchFamily="18" charset="0"/>
                <a:cs typeface="Times New Roman" panose="02020603050405020304" pitchFamily="18" charset="0"/>
              </a:rPr>
              <a:t>Mid-and-large sized systems from 32-plus up to thousands of cameras per system have been leading the transition to IP</a:t>
            </a:r>
            <a:r>
              <a:rPr lang="en-US" b="1" dirty="0" smtClean="0">
                <a:solidFill>
                  <a:srgbClr val="5F5F5F"/>
                </a:solidFill>
                <a:latin typeface="Times New Roman" panose="02020603050405020304" pitchFamily="18" charset="0"/>
                <a:cs typeface="Times New Roman" panose="02020603050405020304" pitchFamily="18" charset="0"/>
              </a:rPr>
              <a:t>.  </a:t>
            </a:r>
            <a:r>
              <a:rPr lang="en-US" b="1" u="sng" dirty="0" smtClean="0">
                <a:solidFill>
                  <a:srgbClr val="5F5F5F"/>
                </a:solidFill>
                <a:uFill>
                  <a:solidFill>
                    <a:srgbClr val="0000CC"/>
                  </a:solidFill>
                </a:uFill>
                <a:latin typeface="Times New Roman" panose="02020603050405020304" pitchFamily="18" charset="0"/>
                <a:cs typeface="Times New Roman" panose="02020603050405020304" pitchFamily="18" charset="0"/>
              </a:rPr>
              <a:t>A major growth opportunity for IP is evolving as the small system market of 16 cameras or less per site are adopting IP</a:t>
            </a:r>
            <a:r>
              <a:rPr lang="en-US" b="1" dirty="0" smtClean="0">
                <a:solidFill>
                  <a:srgbClr val="5F5F5F"/>
                </a:solidFill>
                <a:latin typeface="Times New Roman" panose="02020603050405020304" pitchFamily="18" charset="0"/>
                <a:cs typeface="Times New Roman" panose="02020603050405020304" pitchFamily="18" charset="0"/>
              </a:rPr>
              <a:t>. </a:t>
            </a:r>
            <a:r>
              <a:rPr lang="en-US" b="1" dirty="0">
                <a:solidFill>
                  <a:srgbClr val="5F5F5F"/>
                </a:solidFill>
                <a:latin typeface="Times New Roman" panose="02020603050405020304" pitchFamily="18" charset="0"/>
                <a:cs typeface="Times New Roman" panose="02020603050405020304" pitchFamily="18" charset="0"/>
              </a:rPr>
              <a:t>K</a:t>
            </a:r>
            <a:r>
              <a:rPr lang="en-US" b="1" dirty="0" smtClean="0">
                <a:solidFill>
                  <a:srgbClr val="5F5F5F"/>
                </a:solidFill>
                <a:latin typeface="Times New Roman" panose="02020603050405020304" pitchFamily="18" charset="0"/>
                <a:cs typeface="Times New Roman" panose="02020603050405020304" pitchFamily="18" charset="0"/>
              </a:rPr>
              <a:t>ey issues for these smaller installations are </a:t>
            </a:r>
            <a:r>
              <a:rPr lang="en-US" b="1" u="sng" dirty="0" smtClean="0">
                <a:solidFill>
                  <a:srgbClr val="5F5F5F"/>
                </a:solidFill>
                <a:uFill>
                  <a:solidFill>
                    <a:srgbClr val="0000CC"/>
                  </a:solidFill>
                </a:uFill>
                <a:latin typeface="Times New Roman" panose="02020603050405020304" pitchFamily="18" charset="0"/>
                <a:cs typeface="Times New Roman" panose="02020603050405020304" pitchFamily="18" charset="0"/>
              </a:rPr>
              <a:t>price, retaining existing analog, and easy to install, and easy to set up</a:t>
            </a:r>
            <a:r>
              <a:rPr lang="en-US" b="1" dirty="0" smtClean="0">
                <a:solidFill>
                  <a:srgbClr val="5F5F5F"/>
                </a:solidFill>
                <a:latin typeface="Times New Roman" panose="02020603050405020304" pitchFamily="18" charset="0"/>
                <a:cs typeface="Times New Roman" panose="02020603050405020304" pitchFamily="18" charset="0"/>
              </a:rPr>
              <a:t>.</a:t>
            </a:r>
          </a:p>
          <a:p>
            <a:endParaRPr lang="en-US" b="1" dirty="0">
              <a:solidFill>
                <a:srgbClr val="5F5F5F"/>
              </a:solidFill>
              <a:latin typeface="Times New Roman" panose="02020603050405020304" pitchFamily="18" charset="0"/>
              <a:cs typeface="Times New Roman" panose="02020603050405020304" pitchFamily="18" charset="0"/>
            </a:endParaRPr>
          </a:p>
          <a:p>
            <a:r>
              <a:rPr lang="en-US" b="1" dirty="0" smtClean="0">
                <a:solidFill>
                  <a:srgbClr val="5F5F5F"/>
                </a:solidFill>
                <a:latin typeface="Times New Roman" panose="02020603050405020304" pitchFamily="18" charset="0"/>
                <a:cs typeface="Times New Roman" panose="02020603050405020304" pitchFamily="18" charset="0"/>
              </a:rPr>
              <a:t>Companies that offer IP products that are </a:t>
            </a:r>
            <a:r>
              <a:rPr lang="en-US" b="1" u="sng" dirty="0" smtClean="0">
                <a:solidFill>
                  <a:srgbClr val="5F5F5F"/>
                </a:solidFill>
                <a:uFill>
                  <a:solidFill>
                    <a:srgbClr val="0000CC"/>
                  </a:solidFill>
                </a:uFill>
                <a:latin typeface="Times New Roman" panose="02020603050405020304" pitchFamily="18" charset="0"/>
                <a:cs typeface="Times New Roman" panose="02020603050405020304" pitchFamily="18" charset="0"/>
              </a:rPr>
              <a:t>easy to install, easy to operate, easy to maintain, retain analog </a:t>
            </a:r>
            <a:r>
              <a:rPr lang="en-US" b="1" dirty="0" smtClean="0">
                <a:solidFill>
                  <a:srgbClr val="5F5F5F"/>
                </a:solidFill>
                <a:latin typeface="Times New Roman" panose="02020603050405020304" pitchFamily="18" charset="0"/>
                <a:cs typeface="Times New Roman" panose="02020603050405020304" pitchFamily="18" charset="0"/>
              </a:rPr>
              <a:t>while providing the flexibility of switching out pieces of a system while moving forward into the new technology, </a:t>
            </a:r>
            <a:r>
              <a:rPr lang="en-US" b="1" u="sng" dirty="0" smtClean="0">
                <a:solidFill>
                  <a:srgbClr val="5F5F5F"/>
                </a:solidFill>
                <a:uFill>
                  <a:solidFill>
                    <a:srgbClr val="0000CC"/>
                  </a:solidFill>
                </a:uFill>
                <a:latin typeface="Times New Roman" panose="02020603050405020304" pitchFamily="18" charset="0"/>
                <a:cs typeface="Times New Roman" panose="02020603050405020304" pitchFamily="18" charset="0"/>
              </a:rPr>
              <a:t>will see great success</a:t>
            </a:r>
            <a:r>
              <a:rPr lang="en-US" b="1" dirty="0" smtClean="0">
                <a:solidFill>
                  <a:srgbClr val="5F5F5F"/>
                </a:solidFill>
                <a:latin typeface="Times New Roman" panose="02020603050405020304" pitchFamily="18" charset="0"/>
                <a:cs typeface="Times New Roman" panose="02020603050405020304" pitchFamily="18" charset="0"/>
              </a:rPr>
              <a:t>.</a:t>
            </a:r>
          </a:p>
          <a:p>
            <a:endParaRPr lang="en-US" b="1" dirty="0">
              <a:solidFill>
                <a:srgbClr val="5F5F5F"/>
              </a:solidFill>
              <a:latin typeface="Times New Roman" panose="02020603050405020304" pitchFamily="18" charset="0"/>
              <a:cs typeface="Times New Roman" panose="02020603050405020304" pitchFamily="18" charset="0"/>
            </a:endParaRPr>
          </a:p>
          <a:p>
            <a:r>
              <a:rPr lang="en-US" b="1" dirty="0" smtClean="0">
                <a:solidFill>
                  <a:srgbClr val="5F5F5F"/>
                </a:solidFill>
                <a:latin typeface="Times New Roman" panose="02020603050405020304" pitchFamily="18" charset="0"/>
                <a:cs typeface="Times New Roman" panose="02020603050405020304" pitchFamily="18" charset="0"/>
              </a:rPr>
              <a:t>Easy to Install</a:t>
            </a:r>
          </a:p>
          <a:p>
            <a:r>
              <a:rPr lang="en-US" b="1" dirty="0" smtClean="0">
                <a:solidFill>
                  <a:srgbClr val="5F5F5F"/>
                </a:solidFill>
                <a:latin typeface="Times New Roman" panose="02020603050405020304" pitchFamily="18" charset="0"/>
                <a:cs typeface="Times New Roman" panose="02020603050405020304" pitchFamily="18" charset="0"/>
              </a:rPr>
              <a:t>Easy to Operate</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7639" y="5655143"/>
            <a:ext cx="1583241" cy="340593"/>
          </a:xfrm>
          <a:prstGeom prst="rect">
            <a:avLst/>
          </a:prstGeom>
          <a:noFill/>
        </p:spPr>
      </p:pic>
      <p:sp>
        <p:nvSpPr>
          <p:cNvPr id="3" name="Right Arrow 2"/>
          <p:cNvSpPr/>
          <p:nvPr/>
        </p:nvSpPr>
        <p:spPr>
          <a:xfrm>
            <a:off x="4082796" y="5583124"/>
            <a:ext cx="978408" cy="484632"/>
          </a:xfrm>
          <a:prstGeom prst="rightArrow">
            <a:avLst/>
          </a:prstGeom>
          <a:solidFill>
            <a:srgbClr val="5F5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75081" y="1649172"/>
            <a:ext cx="759166" cy="523220"/>
          </a:xfrm>
          <a:prstGeom prst="rect">
            <a:avLst/>
          </a:prstGeom>
          <a:noFill/>
        </p:spPr>
        <p:txBody>
          <a:bodyPr wrap="square" rtlCol="0">
            <a:spAutoFit/>
          </a:bodyPr>
          <a:lstStyle/>
          <a:p>
            <a:r>
              <a:rPr lang="en-US" sz="1400" b="1" dirty="0" smtClean="0">
                <a:solidFill>
                  <a:srgbClr val="0000CC"/>
                </a:solidFill>
                <a:latin typeface="Times New Roman" panose="02020603050405020304" pitchFamily="18" charset="0"/>
                <a:cs typeface="Times New Roman" panose="02020603050405020304" pitchFamily="18" charset="0"/>
              </a:rPr>
              <a:t> Early</a:t>
            </a:r>
          </a:p>
          <a:p>
            <a:r>
              <a:rPr lang="en-US" sz="1400" b="1" dirty="0" smtClean="0">
                <a:solidFill>
                  <a:srgbClr val="0000CC"/>
                </a:solidFill>
                <a:latin typeface="Times New Roman" panose="02020603050405020304" pitchFamily="18" charset="0"/>
                <a:cs typeface="Times New Roman" panose="02020603050405020304" pitchFamily="18" charset="0"/>
              </a:rPr>
              <a:t>Driver</a:t>
            </a:r>
            <a:endParaRPr lang="en-US" sz="1400" b="1" dirty="0">
              <a:solidFill>
                <a:srgbClr val="0000CC"/>
              </a:solidFill>
              <a:latin typeface="Times New Roman" panose="02020603050405020304" pitchFamily="18" charset="0"/>
              <a:cs typeface="Times New Roman" panose="02020603050405020304" pitchFamily="18" charset="0"/>
            </a:endParaRPr>
          </a:p>
        </p:txBody>
      </p:sp>
      <p:sp>
        <p:nvSpPr>
          <p:cNvPr id="10" name="Right Arrow 9"/>
          <p:cNvSpPr/>
          <p:nvPr/>
        </p:nvSpPr>
        <p:spPr>
          <a:xfrm>
            <a:off x="1594894" y="1800933"/>
            <a:ext cx="500490" cy="219698"/>
          </a:xfrm>
          <a:prstGeom prst="rightArrow">
            <a:avLst/>
          </a:prstGeom>
          <a:solidFill>
            <a:srgbClr val="5F5F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464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9667" y="218661"/>
            <a:ext cx="7704667" cy="1152938"/>
          </a:xfrm>
        </p:spPr>
        <p:txBody>
          <a:bodyPr/>
          <a:lstStyle/>
          <a:p>
            <a:r>
              <a:rPr lang="en-US" b="1" dirty="0" smtClean="0">
                <a:solidFill>
                  <a:srgbClr val="5F5F5F"/>
                </a:solidFill>
                <a:latin typeface="Times New Roman" panose="02020603050405020304" pitchFamily="18" charset="0"/>
                <a:cs typeface="Times New Roman" panose="02020603050405020304" pitchFamily="18" charset="0"/>
              </a:rPr>
              <a:t>Security Market</a:t>
            </a:r>
            <a:endParaRPr lang="en-US" b="1" dirty="0">
              <a:solidFill>
                <a:srgbClr val="5F5F5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8717" y="5923717"/>
            <a:ext cx="2286000" cy="857250"/>
          </a:xfrm>
          <a:prstGeom prst="rect">
            <a:avLst/>
          </a:prstGeom>
        </p:spPr>
      </p:pic>
      <p:pic>
        <p:nvPicPr>
          <p:cNvPr id="2" name="Picture 1"/>
          <p:cNvPicPr>
            <a:picLocks noChangeAspect="1"/>
          </p:cNvPicPr>
          <p:nvPr/>
        </p:nvPicPr>
        <p:blipFill>
          <a:blip r:embed="rId4"/>
          <a:stretch>
            <a:fillRect/>
          </a:stretch>
        </p:blipFill>
        <p:spPr>
          <a:xfrm>
            <a:off x="2109538" y="1302694"/>
            <a:ext cx="5133474" cy="431510"/>
          </a:xfrm>
          <a:prstGeom prst="rect">
            <a:avLst/>
          </a:prstGeom>
        </p:spPr>
      </p:pic>
      <p:pic>
        <p:nvPicPr>
          <p:cNvPr id="3" name="Picture 2"/>
          <p:cNvPicPr>
            <a:picLocks noChangeAspect="1"/>
          </p:cNvPicPr>
          <p:nvPr/>
        </p:nvPicPr>
        <p:blipFill>
          <a:blip r:embed="rId5"/>
          <a:stretch>
            <a:fillRect/>
          </a:stretch>
        </p:blipFill>
        <p:spPr>
          <a:xfrm>
            <a:off x="2109538" y="1698649"/>
            <a:ext cx="5133474" cy="438167"/>
          </a:xfrm>
          <a:prstGeom prst="rect">
            <a:avLst/>
          </a:prstGeom>
        </p:spPr>
      </p:pic>
      <p:pic>
        <p:nvPicPr>
          <p:cNvPr id="6" name="Picture 5"/>
          <p:cNvPicPr>
            <a:picLocks noChangeAspect="1"/>
          </p:cNvPicPr>
          <p:nvPr/>
        </p:nvPicPr>
        <p:blipFill>
          <a:blip r:embed="rId6"/>
          <a:stretch>
            <a:fillRect/>
          </a:stretch>
        </p:blipFill>
        <p:spPr>
          <a:xfrm>
            <a:off x="2109538" y="2140845"/>
            <a:ext cx="5152597" cy="2656911"/>
          </a:xfrm>
          <a:prstGeom prst="rect">
            <a:avLst/>
          </a:prstGeom>
        </p:spPr>
      </p:pic>
      <p:pic>
        <p:nvPicPr>
          <p:cNvPr id="7" name="Picture 6"/>
          <p:cNvPicPr>
            <a:picLocks noChangeAspect="1"/>
          </p:cNvPicPr>
          <p:nvPr/>
        </p:nvPicPr>
        <p:blipFill>
          <a:blip r:embed="rId7"/>
          <a:stretch>
            <a:fillRect/>
          </a:stretch>
        </p:blipFill>
        <p:spPr>
          <a:xfrm>
            <a:off x="2125579" y="4793728"/>
            <a:ext cx="5133474" cy="1223197"/>
          </a:xfrm>
          <a:prstGeom prst="rect">
            <a:avLst/>
          </a:prstGeom>
        </p:spPr>
      </p:pic>
      <p:sp>
        <p:nvSpPr>
          <p:cNvPr id="8" name="TextBox 7"/>
          <p:cNvSpPr txBox="1"/>
          <p:nvPr/>
        </p:nvSpPr>
        <p:spPr>
          <a:xfrm>
            <a:off x="2013285" y="6158245"/>
            <a:ext cx="1753622" cy="276999"/>
          </a:xfrm>
          <a:prstGeom prst="rect">
            <a:avLst/>
          </a:prstGeom>
          <a:noFill/>
        </p:spPr>
        <p:txBody>
          <a:bodyPr wrap="none" rtlCol="0">
            <a:spAutoFit/>
          </a:bodyPr>
          <a:lstStyle/>
          <a:p>
            <a:r>
              <a:rPr lang="en-US" sz="1200" dirty="0" smtClean="0">
                <a:solidFill>
                  <a:srgbClr val="5F5F5F"/>
                </a:solidFill>
                <a:latin typeface="Times New Roman" panose="02020603050405020304" pitchFamily="18" charset="0"/>
                <a:cs typeface="Times New Roman" panose="02020603050405020304" pitchFamily="18" charset="0"/>
              </a:rPr>
              <a:t>Source: www.asmag.com</a:t>
            </a:r>
            <a:endParaRPr lang="en-US" sz="1200" dirty="0">
              <a:solidFill>
                <a:srgbClr val="5F5F5F"/>
              </a:solidFill>
              <a:latin typeface="Times New Roman" panose="02020603050405020304" pitchFamily="18" charset="0"/>
              <a:cs typeface="Times New Roman" panose="02020603050405020304" pitchFamily="18" charset="0"/>
            </a:endParaRPr>
          </a:p>
        </p:txBody>
      </p:sp>
      <p:sp>
        <p:nvSpPr>
          <p:cNvPr id="9" name="Oval 8"/>
          <p:cNvSpPr/>
          <p:nvPr/>
        </p:nvSpPr>
        <p:spPr>
          <a:xfrm>
            <a:off x="5371510" y="4916530"/>
            <a:ext cx="1034214" cy="596420"/>
          </a:xfrm>
          <a:prstGeom prst="ellipse">
            <a:avLst/>
          </a:prstGeom>
          <a:noFill/>
          <a:ln w="25400">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96856" y="4660762"/>
            <a:ext cx="2223977" cy="369332"/>
          </a:xfrm>
          <a:prstGeom prst="rect">
            <a:avLst/>
          </a:prstGeom>
          <a:noFill/>
        </p:spPr>
        <p:txBody>
          <a:bodyPr wrap="square" rtlCol="0">
            <a:spAutoFit/>
          </a:bodyPr>
          <a:lstStyle/>
          <a:p>
            <a:r>
              <a:rPr lang="en-US" b="1" dirty="0" smtClean="0">
                <a:solidFill>
                  <a:srgbClr val="808080"/>
                </a:solidFill>
                <a:latin typeface="Times New Roman" panose="02020603050405020304" pitchFamily="18" charset="0"/>
                <a:cs typeface="Times New Roman" panose="02020603050405020304" pitchFamily="18" charset="0"/>
              </a:rPr>
              <a:t>#42 &gt; $44M</a:t>
            </a:r>
            <a:endParaRPr lang="en-US" b="1" dirty="0">
              <a:solidFill>
                <a:srgbClr val="808080"/>
              </a:solidFill>
              <a:latin typeface="Times New Roman" panose="02020603050405020304" pitchFamily="18" charset="0"/>
              <a:cs typeface="Times New Roman" panose="02020603050405020304" pitchFamily="18" charset="0"/>
            </a:endParaRPr>
          </a:p>
        </p:txBody>
      </p:sp>
      <p:sp>
        <p:nvSpPr>
          <p:cNvPr id="11" name="Down Arrow 10"/>
          <p:cNvSpPr/>
          <p:nvPr/>
        </p:nvSpPr>
        <p:spPr>
          <a:xfrm rot="4422600">
            <a:off x="6909826" y="4562349"/>
            <a:ext cx="234506" cy="978408"/>
          </a:xfrm>
          <a:prstGeom prst="downArrow">
            <a:avLst/>
          </a:prstGeom>
          <a:solidFill>
            <a:srgbClr val="FF0000"/>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V="1">
            <a:off x="2157662" y="6016925"/>
            <a:ext cx="5039126" cy="8059"/>
          </a:xfrm>
          <a:prstGeom prst="line">
            <a:avLst/>
          </a:prstGeom>
          <a:ln w="63500">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334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P:\PHOTOS\Wrangler Building Photos\IMG_05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7703" y="1784113"/>
            <a:ext cx="5543649" cy="34086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52767" y="5329391"/>
            <a:ext cx="6996275" cy="707886"/>
          </a:xfrm>
          <a:prstGeom prst="rect">
            <a:avLst/>
          </a:prstGeom>
          <a:effectLst/>
        </p:spPr>
        <p:txBody>
          <a:bodyPr vert="horz" lIns="91440" tIns="45720" rIns="91440" bIns="45720" rtlCol="0" anchor="ctr">
            <a:normAutofit/>
          </a:bodyPr>
          <a:lstStyle>
            <a:lvl1pPr algn="ctr" defTabSz="457200">
              <a:spcBef>
                <a:spcPct val="0"/>
              </a:spcBef>
              <a:buNone/>
              <a:defRPr sz="4000" b="1" cap="none">
                <a:ln w="3175" cmpd="sng">
                  <a:noFill/>
                </a:ln>
                <a:effectLst/>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2400" dirty="0">
                <a:solidFill>
                  <a:srgbClr val="5F5F5F"/>
                </a:solidFill>
                <a:latin typeface="Times New Roman" panose="02020603050405020304" pitchFamily="18" charset="0"/>
              </a:rPr>
              <a:t>Headquarters in Coppell, Texas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7705" y="264823"/>
            <a:ext cx="2743200" cy="10287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5890" y="607723"/>
            <a:ext cx="2743200" cy="342900"/>
          </a:xfrm>
          <a:prstGeom prst="rect">
            <a:avLst/>
          </a:prstGeom>
        </p:spPr>
      </p:pic>
    </p:spTree>
    <p:extLst>
      <p:ext uri="{BB962C8B-B14F-4D97-AF65-F5344CB8AC3E}">
        <p14:creationId xmlns:p14="http://schemas.microsoft.com/office/powerpoint/2010/main" val="14407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9667" y="218661"/>
            <a:ext cx="7704667" cy="1152938"/>
          </a:xfrm>
        </p:spPr>
        <p:txBody>
          <a:bodyPr/>
          <a:lstStyle/>
          <a:p>
            <a:r>
              <a:rPr lang="en-US" b="1" dirty="0" smtClean="0">
                <a:solidFill>
                  <a:srgbClr val="5F5F5F"/>
                </a:solidFill>
                <a:latin typeface="Times New Roman" panose="02020603050405020304" pitchFamily="18" charset="0"/>
                <a:cs typeface="Times New Roman" panose="02020603050405020304" pitchFamily="18" charset="0"/>
              </a:rPr>
              <a:t>Revenue</a:t>
            </a:r>
            <a:endParaRPr lang="en-US" b="1" dirty="0">
              <a:solidFill>
                <a:srgbClr val="5F5F5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8717" y="5923717"/>
            <a:ext cx="2286000" cy="857250"/>
          </a:xfrm>
          <a:prstGeom prst="rect">
            <a:avLst/>
          </a:prstGeom>
        </p:spPr>
      </p:pic>
      <p:graphicFrame>
        <p:nvGraphicFramePr>
          <p:cNvPr id="12" name="Chart 11"/>
          <p:cNvGraphicFramePr/>
          <p:nvPr>
            <p:extLst>
              <p:ext uri="{D42A27DB-BD31-4B8C-83A1-F6EECF244321}">
                <p14:modId xmlns:p14="http://schemas.microsoft.com/office/powerpoint/2010/main" val="525677890"/>
              </p:ext>
            </p:extLst>
          </p:nvPr>
        </p:nvGraphicFramePr>
        <p:xfrm>
          <a:off x="1785717" y="1615658"/>
          <a:ext cx="6096000"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p:cNvSpPr>
            <a:spLocks noChangeArrowheads="1"/>
          </p:cNvSpPr>
          <p:nvPr/>
        </p:nvSpPr>
        <p:spPr bwMode="auto">
          <a:xfrm>
            <a:off x="4460525" y="3278326"/>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b="1" dirty="0" smtClean="0">
                <a:solidFill>
                  <a:srgbClr val="000000"/>
                </a:solidFill>
                <a:latin typeface="Times New Roman" panose="02020603050405020304" pitchFamily="18" charset="0"/>
              </a:rPr>
              <a:t>13.3% </a:t>
            </a:r>
            <a:endParaRPr lang="en-US" altLang="en-US" sz="1800" b="1" dirty="0">
              <a:solidFill>
                <a:srgbClr val="000000"/>
              </a:solidFill>
              <a:latin typeface="Times New Roman" panose="02020603050405020304" pitchFamily="18" charset="0"/>
            </a:endParaRPr>
          </a:p>
        </p:txBody>
      </p:sp>
      <p:sp>
        <p:nvSpPr>
          <p:cNvPr id="7" name="Rectangle 6"/>
          <p:cNvSpPr>
            <a:spLocks noChangeArrowheads="1"/>
          </p:cNvSpPr>
          <p:nvPr/>
        </p:nvSpPr>
        <p:spPr bwMode="auto">
          <a:xfrm>
            <a:off x="5402892" y="2741966"/>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b="1" dirty="0" smtClean="0">
                <a:solidFill>
                  <a:srgbClr val="000000"/>
                </a:solidFill>
                <a:latin typeface="Times New Roman" panose="02020603050405020304" pitchFamily="18" charset="0"/>
              </a:rPr>
              <a:t>35.2% </a:t>
            </a:r>
            <a:endParaRPr lang="en-US" altLang="en-US" sz="1800" b="1" dirty="0">
              <a:solidFill>
                <a:srgbClr val="000000"/>
              </a:solidFill>
              <a:latin typeface="Times New Roman" panose="02020603050405020304" pitchFamily="18" charset="0"/>
            </a:endParaRPr>
          </a:p>
        </p:txBody>
      </p:sp>
      <p:sp>
        <p:nvSpPr>
          <p:cNvPr id="8" name="Rectangle 7"/>
          <p:cNvSpPr>
            <a:spLocks noChangeArrowheads="1"/>
          </p:cNvSpPr>
          <p:nvPr/>
        </p:nvSpPr>
        <p:spPr bwMode="auto">
          <a:xfrm>
            <a:off x="4091834" y="1928608"/>
            <a:ext cx="16145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b="1" dirty="0" smtClean="0">
                <a:solidFill>
                  <a:schemeClr val="bg1">
                    <a:lumMod val="50000"/>
                  </a:schemeClr>
                </a:solidFill>
                <a:latin typeface="Times New Roman" panose="02020603050405020304" pitchFamily="18" charset="0"/>
              </a:rPr>
              <a:t>16.3 % CAGR</a:t>
            </a:r>
          </a:p>
          <a:p>
            <a:pPr algn="ctr" eaLnBrk="1" hangingPunct="1">
              <a:spcBef>
                <a:spcPct val="0"/>
              </a:spcBef>
              <a:buClrTx/>
              <a:buSzTx/>
              <a:buFontTx/>
              <a:buNone/>
            </a:pPr>
            <a:r>
              <a:rPr lang="en-US" altLang="en-US" sz="1800" b="1" dirty="0" smtClean="0">
                <a:solidFill>
                  <a:schemeClr val="bg1">
                    <a:lumMod val="50000"/>
                  </a:schemeClr>
                </a:solidFill>
                <a:latin typeface="Times New Roman" panose="02020603050405020304" pitchFamily="18" charset="0"/>
              </a:rPr>
              <a:t>2011 - 2013 </a:t>
            </a:r>
            <a:endParaRPr lang="en-US" altLang="en-US" sz="1800" b="1" dirty="0">
              <a:solidFill>
                <a:schemeClr val="bg1">
                  <a:lumMod val="50000"/>
                </a:schemeClr>
              </a:solidFill>
              <a:latin typeface="Times New Roman" panose="02020603050405020304" pitchFamily="18" charset="0"/>
            </a:endParaRPr>
          </a:p>
        </p:txBody>
      </p:sp>
      <p:sp>
        <p:nvSpPr>
          <p:cNvPr id="9" name="Rectangle 8"/>
          <p:cNvSpPr>
            <a:spLocks noChangeArrowheads="1"/>
          </p:cNvSpPr>
          <p:nvPr/>
        </p:nvSpPr>
        <p:spPr bwMode="auto">
          <a:xfrm>
            <a:off x="3525654" y="3462992"/>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b="1" dirty="0" smtClean="0">
                <a:solidFill>
                  <a:srgbClr val="000000"/>
                </a:solidFill>
                <a:latin typeface="Times New Roman" panose="02020603050405020304" pitchFamily="18" charset="0"/>
              </a:rPr>
              <a:t>16.1% </a:t>
            </a:r>
            <a:endParaRPr lang="en-US" altLang="en-US" sz="1800" b="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8387165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9667" y="218661"/>
            <a:ext cx="7704667" cy="1152938"/>
          </a:xfrm>
        </p:spPr>
        <p:txBody>
          <a:bodyPr/>
          <a:lstStyle/>
          <a:p>
            <a:r>
              <a:rPr lang="en-US" b="1" dirty="0" smtClean="0">
                <a:solidFill>
                  <a:srgbClr val="5F5F5F"/>
                </a:solidFill>
                <a:latin typeface="Times New Roman" panose="02020603050405020304" pitchFamily="18" charset="0"/>
                <a:cs typeface="Times New Roman" panose="02020603050405020304" pitchFamily="18" charset="0"/>
              </a:rPr>
              <a:t>SG &amp; A</a:t>
            </a:r>
            <a:endParaRPr lang="en-US" b="1" dirty="0">
              <a:solidFill>
                <a:srgbClr val="5F5F5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8717" y="5923717"/>
            <a:ext cx="2286000" cy="857250"/>
          </a:xfrm>
          <a:prstGeom prst="rect">
            <a:avLst/>
          </a:prstGeom>
        </p:spPr>
      </p:pic>
      <p:graphicFrame>
        <p:nvGraphicFramePr>
          <p:cNvPr id="12" name="Chart 11"/>
          <p:cNvGraphicFramePr/>
          <p:nvPr>
            <p:extLst>
              <p:ext uri="{D42A27DB-BD31-4B8C-83A1-F6EECF244321}">
                <p14:modId xmlns:p14="http://schemas.microsoft.com/office/powerpoint/2010/main" val="1981680755"/>
              </p:ext>
            </p:extLst>
          </p:nvPr>
        </p:nvGraphicFramePr>
        <p:xfrm>
          <a:off x="1785717" y="1615658"/>
          <a:ext cx="6096000"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p:cNvSpPr>
            <a:spLocks noChangeArrowheads="1"/>
          </p:cNvSpPr>
          <p:nvPr/>
        </p:nvSpPr>
        <p:spPr bwMode="auto">
          <a:xfrm>
            <a:off x="3636377" y="3278326"/>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b="1" dirty="0" smtClean="0">
                <a:solidFill>
                  <a:srgbClr val="000000"/>
                </a:solidFill>
                <a:latin typeface="Times New Roman" panose="02020603050405020304" pitchFamily="18" charset="0"/>
              </a:rPr>
              <a:t>24.0% </a:t>
            </a:r>
            <a:endParaRPr lang="en-US" altLang="en-US" sz="1800" b="1" dirty="0">
              <a:solidFill>
                <a:srgbClr val="000000"/>
              </a:solidFill>
              <a:latin typeface="Times New Roman" panose="02020603050405020304" pitchFamily="18" charset="0"/>
            </a:endParaRPr>
          </a:p>
        </p:txBody>
      </p:sp>
      <p:sp>
        <p:nvSpPr>
          <p:cNvPr id="7" name="Rectangle 6"/>
          <p:cNvSpPr>
            <a:spLocks noChangeArrowheads="1"/>
          </p:cNvSpPr>
          <p:nvPr/>
        </p:nvSpPr>
        <p:spPr bwMode="auto">
          <a:xfrm>
            <a:off x="4571248" y="3149029"/>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b="1" dirty="0" smtClean="0">
                <a:solidFill>
                  <a:srgbClr val="000000"/>
                </a:solidFill>
                <a:latin typeface="Times New Roman" panose="02020603050405020304" pitchFamily="18" charset="0"/>
              </a:rPr>
              <a:t>25.5% </a:t>
            </a:r>
            <a:endParaRPr lang="en-US" altLang="en-US" sz="1800" b="1" dirty="0">
              <a:solidFill>
                <a:srgbClr val="000000"/>
              </a:solidFill>
              <a:latin typeface="Times New Roman" panose="02020603050405020304" pitchFamily="18" charset="0"/>
            </a:endParaRPr>
          </a:p>
        </p:txBody>
      </p:sp>
      <p:sp>
        <p:nvSpPr>
          <p:cNvPr id="8" name="Rectangle 7"/>
          <p:cNvSpPr>
            <a:spLocks noChangeArrowheads="1"/>
          </p:cNvSpPr>
          <p:nvPr/>
        </p:nvSpPr>
        <p:spPr bwMode="auto">
          <a:xfrm>
            <a:off x="5477265" y="3462992"/>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n-US" altLang="en-US" sz="1800" b="1" dirty="0" smtClean="0">
                <a:solidFill>
                  <a:srgbClr val="000000"/>
                </a:solidFill>
                <a:latin typeface="Times New Roman" panose="02020603050405020304" pitchFamily="18" charset="0"/>
              </a:rPr>
              <a:t>21.1% </a:t>
            </a:r>
            <a:endParaRPr lang="en-US" altLang="en-US" sz="1800" b="1"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68135867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Custom 1">
      <a:dk1>
        <a:sysClr val="windowText" lastClr="000000"/>
      </a:dk1>
      <a:lt1>
        <a:sysClr val="window" lastClr="FFFFFF"/>
      </a:lt1>
      <a:dk2>
        <a:srgbClr val="212121"/>
      </a:dk2>
      <a:lt2>
        <a:srgbClr val="EBEBEB"/>
      </a:lt2>
      <a:accent1>
        <a:srgbClr val="0049AD"/>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Parallax</Template>
  <TotalTime>8268</TotalTime>
  <Words>588</Words>
  <Application>Microsoft Office PowerPoint</Application>
  <PresentationFormat>On-screen Show (4:3)</PresentationFormat>
  <Paragraphs>170</Paragraphs>
  <Slides>29</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Corbel</vt:lpstr>
      <vt:lpstr>Times New Roman</vt:lpstr>
      <vt:lpstr>Verdana</vt:lpstr>
      <vt:lpstr>Parallax</vt:lpstr>
      <vt:lpstr>PowerPoint Presentation</vt:lpstr>
      <vt:lpstr>PowerPoint Presentation</vt:lpstr>
      <vt:lpstr>Costar Technologies Sales</vt:lpstr>
      <vt:lpstr>Security Market</vt:lpstr>
      <vt:lpstr>Security Market</vt:lpstr>
      <vt:lpstr>Security Market</vt:lpstr>
      <vt:lpstr>PowerPoint Presentation</vt:lpstr>
      <vt:lpstr>Revenue</vt:lpstr>
      <vt:lpstr>SG &amp; A</vt:lpstr>
      <vt:lpstr>Gross Profit Margin</vt:lpstr>
      <vt:lpstr>Net Income</vt:lpstr>
      <vt:lpstr>  2011 - 2013</vt:lpstr>
      <vt:lpstr>     Product Market </vt:lpstr>
      <vt:lpstr>Network Product Sales</vt:lpstr>
      <vt:lpstr>IP Cameras</vt:lpstr>
      <vt:lpstr>Direct IP Recorder</vt:lpstr>
      <vt:lpstr>PowerPoint Presentation</vt:lpstr>
      <vt:lpstr>PowerPoint Presentation</vt:lpstr>
      <vt:lpstr>PowerPoint Presentation</vt:lpstr>
      <vt:lpstr>PowerPoint Presentation</vt:lpstr>
      <vt:lpstr>CohuHD Facility</vt:lpstr>
      <vt:lpstr>CohuHD Facility</vt:lpstr>
      <vt:lpstr>CohuHD</vt:lpstr>
      <vt:lpstr>CohuHD Firsts</vt:lpstr>
      <vt:lpstr>CohuHD Customers</vt:lpstr>
      <vt:lpstr>CohuHD Installations</vt:lpstr>
      <vt:lpstr>CohuHD Installations</vt:lpstr>
      <vt:lpstr>CohuHD</vt:lpstr>
      <vt:lpstr>Complete Product Solutions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Kyndall Pritchett</dc:creator>
  <cp:lastModifiedBy>Jim Pritchett</cp:lastModifiedBy>
  <cp:revision>151</cp:revision>
  <cp:lastPrinted>2014-12-09T16:47:08Z</cp:lastPrinted>
  <dcterms:created xsi:type="dcterms:W3CDTF">2014-09-08T15:20:20Z</dcterms:created>
  <dcterms:modified xsi:type="dcterms:W3CDTF">2014-12-15T14:21:16Z</dcterms:modified>
</cp:coreProperties>
</file>